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63" r:id="rId4"/>
    <p:sldId id="258" r:id="rId5"/>
    <p:sldId id="264" r:id="rId6"/>
    <p:sldId id="272" r:id="rId7"/>
    <p:sldId id="273" r:id="rId8"/>
    <p:sldId id="274" r:id="rId9"/>
    <p:sldId id="271" r:id="rId10"/>
    <p:sldId id="261" r:id="rId11"/>
    <p:sldId id="26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194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8C9F79-3324-484C-87EE-C7427DE9327C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DB7164-78E0-43E7-A6E4-FD00ADC93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762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4DE8198-F763-40C0-A546-995D316289A1}" type="datetime1">
              <a:rPr lang="en-US" smtClean="0"/>
              <a:t>9/21/2017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US" smtClean="0"/>
              <a:t>STMIK MUHAMMADIYAH JAKARTA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807FB4B-9048-48FB-929B-DEFB09B37C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8E7626-ECF1-4180-BD0C-381751D444A4}" type="datetime1">
              <a:rPr lang="en-US" smtClean="0"/>
              <a:t>9/21/2017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STMIK MUHAMMADIYAH JAKARTA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07FB4B-9048-48FB-929B-DEFB09B37C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485194D-396B-433C-88D1-1A60AF6C7263}" type="datetime1">
              <a:rPr lang="en-US" smtClean="0"/>
              <a:t>9/21/2017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STMIK MUHAMMADIYAH JAKARTA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07FB4B-9048-48FB-929B-DEFB09B37C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4AA1BD-8C91-4A86-98D1-2DD7C20E91C7}" type="datetime1">
              <a:rPr lang="en-US" smtClean="0"/>
              <a:t>9/21/2017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STMIK MUHAMMADIYAH JAKARTA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07FB4B-9048-48FB-929B-DEFB09B37C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7E4764-331A-40D0-96BD-CC2F00B6E1B5}" type="datetime1">
              <a:rPr lang="en-US" smtClean="0"/>
              <a:t>9/21/2017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STMIK MUHAMMADIYAH JAKARTA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07FB4B-9048-48FB-929B-DEFB09B37C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CCF767-AE71-461B-84A3-1E144D6EB857}" type="datetime1">
              <a:rPr lang="en-US" smtClean="0"/>
              <a:t>9/21/2017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STMIK MUHAMMADIYAH JAKARTA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07FB4B-9048-48FB-929B-DEFB09B37C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537170-84AD-41CC-B930-3FE04A208F55}" type="datetime1">
              <a:rPr lang="en-US" smtClean="0"/>
              <a:t>9/21/2017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STMIK MUHAMMADIYAH JAKARTA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07FB4B-9048-48FB-929B-DEFB09B37C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E0FCFF-C731-478B-A1F3-ED91319F29E3}" type="datetime1">
              <a:rPr lang="en-US" smtClean="0"/>
              <a:t>9/21/2017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STMIK MUHAMMADIYAH JAKARTA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07FB4B-9048-48FB-929B-DEFB09B37C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29BBE9-3F4D-467A-AB55-94081171D010}" type="datetime1">
              <a:rPr lang="en-US" smtClean="0"/>
              <a:t>9/21/2017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STMIK MUHAMMADIYAH JAKARTA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07FB4B-9048-48FB-929B-DEFB09B37C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F8F2F45-7BEA-422C-B6C6-612E4329B4C5}" type="datetime1">
              <a:rPr lang="en-US" smtClean="0"/>
              <a:t>9/21/2017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STMIK MUHAMMADIYAH JAKARTA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07FB4B-9048-48FB-929B-DEFB09B37C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BAF8977-90C1-4BE1-A9EB-6C4D341F10F4}" type="datetime1">
              <a:rPr lang="en-US" smtClean="0"/>
              <a:t>9/21/2017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STMIK MUHAMMADIYAH JAKARTA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807FB4B-9048-48FB-929B-DEFB09B37C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1000">
              <a:srgbClr val="FFEFD1">
                <a:alpha val="0"/>
              </a:srgbClr>
            </a:gs>
            <a:gs pos="64999">
              <a:srgbClr val="F0EBD5"/>
            </a:gs>
            <a:gs pos="100000">
              <a:srgbClr val="D1C39F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36B836B-F028-4E4E-9812-21D16BB8450D}" type="datetime1">
              <a:rPr lang="en-US" smtClean="0"/>
              <a:t>9/21/2017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STMIK MUHAMMADIYAH JAKARTA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807FB4B-9048-48FB-929B-DEFB09B37CF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/>
  <p:hf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Moch</a:t>
            </a:r>
            <a:r>
              <a:rPr lang="en-US" dirty="0" smtClean="0"/>
              <a:t>. </a:t>
            </a:r>
            <a:r>
              <a:rPr lang="en-US" dirty="0" err="1" smtClean="0"/>
              <a:t>Arief</a:t>
            </a:r>
            <a:r>
              <a:rPr lang="en-US" dirty="0" smtClean="0"/>
              <a:t> S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lunak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pemakai</a:t>
            </a:r>
            <a:r>
              <a:rPr lang="en-US" dirty="0"/>
              <a:t> </a:t>
            </a:r>
            <a:r>
              <a:rPr lang="en-US" dirty="0" err="1"/>
              <a:t>diterjemahkan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lunak</a:t>
            </a:r>
            <a:r>
              <a:rPr lang="en-US" dirty="0"/>
              <a:t>.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mencakup</a:t>
            </a:r>
            <a:r>
              <a:rPr lang="en-US" dirty="0"/>
              <a:t> </a:t>
            </a:r>
            <a:r>
              <a:rPr lang="en-US" dirty="0" err="1"/>
              <a:t>aktivitas</a:t>
            </a:r>
            <a:r>
              <a:rPr lang="en-US" dirty="0"/>
              <a:t> </a:t>
            </a:r>
            <a:r>
              <a:rPr lang="en-US" dirty="0" err="1"/>
              <a:t>penerjemahan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pemakai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lunak</a:t>
            </a:r>
            <a:r>
              <a:rPr lang="en-US" dirty="0"/>
              <a:t>, </a:t>
            </a:r>
            <a:r>
              <a:rPr lang="en-US" dirty="0" err="1"/>
              <a:t>transformasi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lunak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desain</a:t>
            </a:r>
            <a:r>
              <a:rPr lang="en-US" dirty="0"/>
              <a:t>, </a:t>
            </a:r>
            <a:r>
              <a:rPr lang="en-US" dirty="0" err="1"/>
              <a:t>penerapan</a:t>
            </a:r>
            <a:r>
              <a:rPr lang="en-US" dirty="0"/>
              <a:t> </a:t>
            </a:r>
            <a:r>
              <a:rPr lang="en-US" dirty="0" err="1"/>
              <a:t>desain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kode</a:t>
            </a:r>
            <a:r>
              <a:rPr lang="en-US" dirty="0"/>
              <a:t> program, </a:t>
            </a:r>
            <a:r>
              <a:rPr lang="en-US" dirty="0" err="1"/>
              <a:t>uji</a:t>
            </a:r>
            <a:r>
              <a:rPr lang="en-US" dirty="0"/>
              <a:t> </a:t>
            </a:r>
            <a:r>
              <a:rPr lang="en-US" dirty="0" err="1"/>
              <a:t>coba</a:t>
            </a:r>
            <a:r>
              <a:rPr lang="en-US" dirty="0"/>
              <a:t> </a:t>
            </a:r>
            <a:r>
              <a:rPr lang="en-US" dirty="0" err="1"/>
              <a:t>kode</a:t>
            </a:r>
            <a:r>
              <a:rPr lang="en-US" dirty="0"/>
              <a:t> program,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instalasi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pemeriksaan</a:t>
            </a:r>
            <a:r>
              <a:rPr lang="en-US" dirty="0"/>
              <a:t> </a:t>
            </a:r>
            <a:r>
              <a:rPr lang="en-US" dirty="0" err="1"/>
              <a:t>kebenaran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lunak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operasional</a:t>
            </a:r>
            <a:r>
              <a:rPr lang="en-US" dirty="0"/>
              <a:t> (IEEE. 1990).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sz="3600" b="1" dirty="0" err="1"/>
              <a:t>Proses</a:t>
            </a:r>
            <a:r>
              <a:rPr lang="en-US" sz="3600" b="1" dirty="0"/>
              <a:t> </a:t>
            </a:r>
            <a:r>
              <a:rPr lang="en-US" sz="3600" b="1" dirty="0" err="1"/>
              <a:t>Pengembangan</a:t>
            </a:r>
            <a:r>
              <a:rPr lang="en-US" sz="3600" b="1" dirty="0"/>
              <a:t> </a:t>
            </a:r>
            <a:r>
              <a:rPr lang="en-US" sz="3600" b="1" dirty="0" err="1"/>
              <a:t>Perangkat</a:t>
            </a:r>
            <a:r>
              <a:rPr lang="en-US" sz="3600" b="1" dirty="0"/>
              <a:t> </a:t>
            </a:r>
            <a:r>
              <a:rPr lang="en-US" sz="3600" b="1" dirty="0" err="1"/>
              <a:t>Lunak</a:t>
            </a:r>
            <a:r>
              <a:rPr lang="en-US" sz="3600" b="1" dirty="0"/>
              <a:t> 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STMIK MUHAMMADIYAH JAKARTA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7FB4B-9048-48FB-929B-DEFB09B37CFC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86400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Apapun</a:t>
            </a:r>
            <a:r>
              <a:rPr lang="en-US" dirty="0"/>
              <a:t> (</a:t>
            </a:r>
            <a:r>
              <a:rPr lang="en-US" dirty="0" err="1"/>
              <a:t>entitas</a:t>
            </a:r>
            <a:r>
              <a:rPr lang="en-US" dirty="0"/>
              <a:t>) yang </a:t>
            </a:r>
            <a:r>
              <a:rPr lang="en-US" dirty="0" err="1"/>
              <a:t>dibangun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dikembangkan</a:t>
            </a:r>
            <a:r>
              <a:rPr lang="en-US" dirty="0"/>
              <a:t>, </a:t>
            </a:r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 smtClean="0"/>
              <a:t>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b="1" dirty="0"/>
              <a:t>APA </a:t>
            </a:r>
            <a:r>
              <a:rPr lang="en-US" dirty="0"/>
              <a:t>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dikerjakan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lunak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rentang</a:t>
            </a:r>
            <a:r>
              <a:rPr lang="en-US" dirty="0"/>
              <a:t> 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 </a:t>
            </a:r>
            <a:r>
              <a:rPr lang="en-US" dirty="0" smtClean="0"/>
              <a:t>(</a:t>
            </a:r>
            <a:r>
              <a:rPr lang="en-US" i="1" dirty="0" err="1" smtClean="0"/>
              <a:t>persoalan</a:t>
            </a:r>
            <a:r>
              <a:rPr lang="en-US" i="1" dirty="0" smtClean="0"/>
              <a:t> </a:t>
            </a:r>
            <a:r>
              <a:rPr lang="en-US" i="1" dirty="0" err="1" smtClean="0"/>
              <a:t>yg</a:t>
            </a:r>
            <a:r>
              <a:rPr lang="en-US" i="1" dirty="0" smtClean="0"/>
              <a:t> </a:t>
            </a:r>
            <a:r>
              <a:rPr lang="en-US" i="1" dirty="0" err="1" smtClean="0"/>
              <a:t>harus</a:t>
            </a:r>
            <a:r>
              <a:rPr lang="en-US" i="1" dirty="0" smtClean="0"/>
              <a:t> </a:t>
            </a:r>
            <a:r>
              <a:rPr lang="en-US" i="1" dirty="0" err="1" smtClean="0"/>
              <a:t>dipecahkan</a:t>
            </a:r>
            <a:r>
              <a:rPr lang="en-US" dirty="0" smtClean="0"/>
              <a:t>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err="1" smtClean="0"/>
              <a:t>Mendefinisikan</a:t>
            </a:r>
            <a:r>
              <a:rPr lang="en-US" dirty="0" smtClean="0"/>
              <a:t> </a:t>
            </a:r>
            <a:r>
              <a:rPr lang="en-US" b="1" dirty="0"/>
              <a:t>BAGAIMANA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lunak</a:t>
            </a:r>
            <a:r>
              <a:rPr lang="en-US" dirty="0"/>
              <a:t> </a:t>
            </a:r>
            <a:r>
              <a:rPr lang="en-US" dirty="0" err="1"/>
              <a:t>dibuat</a:t>
            </a:r>
            <a:r>
              <a:rPr lang="en-US" dirty="0"/>
              <a:t>, </a:t>
            </a:r>
            <a:r>
              <a:rPr lang="en-US" dirty="0" err="1"/>
              <a:t>mencakup</a:t>
            </a:r>
            <a:r>
              <a:rPr lang="en-US" dirty="0"/>
              <a:t> </a:t>
            </a:r>
            <a:r>
              <a:rPr lang="en-US" dirty="0" err="1"/>
              <a:t>arsitektur</a:t>
            </a:r>
            <a:r>
              <a:rPr lang="en-US" dirty="0"/>
              <a:t>  </a:t>
            </a:r>
            <a:r>
              <a:rPr lang="en-US" dirty="0" smtClean="0"/>
              <a:t> 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lunaknya</a:t>
            </a:r>
            <a:r>
              <a:rPr lang="en-US" dirty="0"/>
              <a:t>,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muka</a:t>
            </a:r>
            <a:r>
              <a:rPr lang="en-US" dirty="0"/>
              <a:t> internal, </a:t>
            </a:r>
            <a:r>
              <a:rPr lang="en-US" dirty="0" err="1"/>
              <a:t>algoritma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sebagainya</a:t>
            </a:r>
            <a:r>
              <a:rPr lang="en-US" dirty="0"/>
              <a:t>. </a:t>
            </a:r>
            <a:r>
              <a:rPr lang="en-US" dirty="0" smtClean="0"/>
              <a:t>(</a:t>
            </a:r>
            <a:r>
              <a:rPr lang="en-US" i="1" dirty="0" err="1" smtClean="0"/>
              <a:t>bagaimana</a:t>
            </a:r>
            <a:r>
              <a:rPr lang="en-US" i="1" dirty="0" smtClean="0"/>
              <a:t> </a:t>
            </a:r>
            <a:r>
              <a:rPr lang="en-US" i="1" dirty="0" err="1" smtClean="0"/>
              <a:t>solusi</a:t>
            </a:r>
            <a:r>
              <a:rPr lang="en-US" dirty="0" smtClean="0"/>
              <a:t>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err="1"/>
              <a:t>Penerapan</a:t>
            </a:r>
            <a:r>
              <a:rPr lang="en-US" dirty="0"/>
              <a:t> (</a:t>
            </a:r>
            <a:r>
              <a:rPr lang="en-US" dirty="0" err="1"/>
              <a:t>penulisan</a:t>
            </a:r>
            <a:r>
              <a:rPr lang="en-US" dirty="0"/>
              <a:t> program)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pengujian</a:t>
            </a:r>
            <a:r>
              <a:rPr lang="en-US" dirty="0"/>
              <a:t> unit-unit program.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err="1"/>
              <a:t>Integrasi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pengujian</a:t>
            </a:r>
            <a:r>
              <a:rPr lang="en-US" dirty="0"/>
              <a:t> </a:t>
            </a:r>
            <a:r>
              <a:rPr lang="en-US" dirty="0" err="1"/>
              <a:t>modul-modul</a:t>
            </a:r>
            <a:r>
              <a:rPr lang="en-US" dirty="0"/>
              <a:t> program.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err="1" smtClean="0"/>
              <a:t>Validasi</a:t>
            </a:r>
            <a:r>
              <a:rPr lang="en-US" dirty="0" smtClean="0"/>
              <a:t>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lunak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keseluruhan</a:t>
            </a:r>
            <a:r>
              <a:rPr lang="en-US" dirty="0"/>
              <a:t> (</a:t>
            </a:r>
            <a:r>
              <a:rPr lang="en-US" dirty="0" err="1"/>
              <a:t>pengujian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). </a:t>
            </a:r>
          </a:p>
          <a:p>
            <a:pPr marL="971550" lvl="1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sz="3600" b="1" dirty="0" err="1" smtClean="0"/>
              <a:t>Proses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Pengembangan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Perangkat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Lunak</a:t>
            </a:r>
            <a:r>
              <a:rPr lang="en-US" sz="3600" b="1" dirty="0" smtClean="0"/>
              <a:t> 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STMIK MUHAMMADIYAH JAKARTA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7FB4B-9048-48FB-929B-DEFB09B37CFC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915400" cy="5016691"/>
          </a:xfrm>
        </p:spPr>
        <p:txBody>
          <a:bodyPr>
            <a:normAutofit/>
          </a:bodyPr>
          <a:lstStyle/>
          <a:p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lunak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diartikan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lunak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menggantikan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lunak</a:t>
            </a:r>
            <a:r>
              <a:rPr lang="en-US" dirty="0"/>
              <a:t> lama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keseluruhan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memperbaiki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lunak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 smtClean="0"/>
              <a:t>ada</a:t>
            </a:r>
            <a:endParaRPr lang="en-US" dirty="0" smtClean="0"/>
          </a:p>
          <a:p>
            <a:r>
              <a:rPr lang="en-US" dirty="0" err="1"/>
              <a:t>Metodologi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lunak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pengorganisasian</a:t>
            </a:r>
            <a:r>
              <a:rPr lang="en-US" dirty="0"/>
              <a:t> </a:t>
            </a:r>
            <a:r>
              <a:rPr lang="en-US" dirty="0" err="1"/>
              <a:t>kumpulan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konvensi</a:t>
            </a:r>
            <a:r>
              <a:rPr lang="en-US" dirty="0"/>
              <a:t> </a:t>
            </a:r>
            <a:r>
              <a:rPr lang="en-US" dirty="0" err="1"/>
              <a:t>notasi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didefinisikan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lunak</a:t>
            </a:r>
            <a:r>
              <a:rPr lang="en-US" dirty="0"/>
              <a:t>.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bertujuan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lunak</a:t>
            </a:r>
            <a:r>
              <a:rPr lang="en-US" dirty="0"/>
              <a:t> yang </a:t>
            </a:r>
            <a:r>
              <a:rPr lang="en-US" dirty="0" err="1"/>
              <a:t>berkualitas</a:t>
            </a:r>
            <a:r>
              <a:rPr lang="en-US" dirty="0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sz="2800" b="1" dirty="0"/>
              <a:t>METODOLOGI PENGEMBANGAN PERANGKAT LUNAK 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STMIK MUHAMMADIYAH JAKARTA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7FB4B-9048-48FB-929B-DEFB09B37CF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534400" cy="48006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800" b="1" i="1" dirty="0" smtClean="0"/>
              <a:t>Problem-solving</a:t>
            </a:r>
            <a:r>
              <a:rPr lang="en-US" sz="2800" dirty="0"/>
              <a:t>: </a:t>
            </a:r>
            <a:r>
              <a:rPr lang="en-US" sz="2800" dirty="0" smtClean="0"/>
              <a:t>PL </a:t>
            </a:r>
            <a:r>
              <a:rPr lang="en-US" sz="2800" dirty="0"/>
              <a:t>lama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berfungsi</a:t>
            </a:r>
            <a:r>
              <a:rPr lang="en-US" sz="2800" dirty="0"/>
              <a:t> </a:t>
            </a:r>
            <a:r>
              <a:rPr lang="en-US" sz="2800" dirty="0" err="1"/>
              <a:t>sesuai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kebutuhan</a:t>
            </a:r>
            <a:r>
              <a:rPr lang="en-US" sz="2800" dirty="0"/>
              <a:t>.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itu</a:t>
            </a:r>
            <a:r>
              <a:rPr lang="en-US" sz="2800" dirty="0"/>
              <a:t> </a:t>
            </a:r>
            <a:r>
              <a:rPr lang="en-US" sz="2800" dirty="0" err="1"/>
              <a:t>analisis</a:t>
            </a:r>
            <a:r>
              <a:rPr lang="en-US" sz="2800" dirty="0"/>
              <a:t> </a:t>
            </a:r>
            <a:r>
              <a:rPr lang="en-US" sz="2800" dirty="0" err="1"/>
              <a:t>diperlukan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memperbaiki</a:t>
            </a:r>
            <a:r>
              <a:rPr lang="en-US" sz="2800" dirty="0"/>
              <a:t> </a:t>
            </a:r>
            <a:r>
              <a:rPr lang="en-US" sz="2800" dirty="0" smtClean="0"/>
              <a:t>PL </a:t>
            </a:r>
            <a:r>
              <a:rPr lang="en-US" sz="2800" dirty="0" err="1"/>
              <a:t>sehingga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berfungsi</a:t>
            </a:r>
            <a:r>
              <a:rPr lang="en-US" sz="2800" dirty="0"/>
              <a:t> </a:t>
            </a:r>
            <a:r>
              <a:rPr lang="en-US" sz="2800" dirty="0" err="1"/>
              <a:t>sesuai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kebutuhan</a:t>
            </a:r>
            <a:r>
              <a:rPr lang="en-US" sz="2800" dirty="0"/>
              <a:t>.</a:t>
            </a:r>
          </a:p>
          <a:p>
            <a:pPr>
              <a:lnSpc>
                <a:spcPct val="80000"/>
              </a:lnSpc>
            </a:pPr>
            <a:r>
              <a:rPr lang="en-US" sz="2800" b="1" dirty="0" err="1"/>
              <a:t>Kebutuhan</a:t>
            </a:r>
            <a:r>
              <a:rPr lang="en-US" sz="2800" b="1" dirty="0"/>
              <a:t> </a:t>
            </a:r>
            <a:r>
              <a:rPr lang="en-US" sz="2800" b="1" dirty="0" err="1"/>
              <a:t>baru</a:t>
            </a:r>
            <a:r>
              <a:rPr lang="en-US" sz="2800" dirty="0"/>
              <a:t>: </a:t>
            </a:r>
            <a:r>
              <a:rPr lang="en-US" sz="2800" dirty="0" err="1"/>
              <a:t>adanya</a:t>
            </a:r>
            <a:r>
              <a:rPr lang="en-US" sz="2800" dirty="0"/>
              <a:t> </a:t>
            </a:r>
            <a:r>
              <a:rPr lang="en-US" sz="2800" dirty="0" err="1"/>
              <a:t>kebutuhan</a:t>
            </a:r>
            <a:r>
              <a:rPr lang="en-US" sz="2800" dirty="0"/>
              <a:t> </a:t>
            </a:r>
            <a:r>
              <a:rPr lang="en-US" sz="2800" dirty="0" err="1"/>
              <a:t>baru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organisasi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lingkungan</a:t>
            </a:r>
            <a:r>
              <a:rPr lang="en-US" sz="2800" dirty="0"/>
              <a:t> </a:t>
            </a:r>
            <a:r>
              <a:rPr lang="en-US" sz="2800" dirty="0" err="1"/>
              <a:t>sehingga</a:t>
            </a:r>
            <a:r>
              <a:rPr lang="en-US" sz="2800" dirty="0"/>
              <a:t> </a:t>
            </a:r>
            <a:r>
              <a:rPr lang="en-US" sz="2800" dirty="0" err="1"/>
              <a:t>diperlukan</a:t>
            </a:r>
            <a:r>
              <a:rPr lang="en-US" sz="2800" dirty="0"/>
              <a:t> </a:t>
            </a:r>
            <a:r>
              <a:rPr lang="en-US" sz="2800" dirty="0" err="1"/>
              <a:t>adanya</a:t>
            </a:r>
            <a:r>
              <a:rPr lang="en-US" sz="2800" dirty="0"/>
              <a:t> </a:t>
            </a:r>
            <a:r>
              <a:rPr lang="en-US" sz="2800" dirty="0" err="1"/>
              <a:t>modifikasi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tambahan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r>
              <a:rPr lang="en-US" sz="2800" dirty="0"/>
              <a:t> </a:t>
            </a:r>
            <a:r>
              <a:rPr lang="en-US" sz="2800" dirty="0" err="1"/>
              <a:t>informasi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 smtClean="0"/>
              <a:t>mendukung</a:t>
            </a:r>
            <a:r>
              <a:rPr lang="en-US" sz="2800" dirty="0" smtClean="0"/>
              <a:t> </a:t>
            </a:r>
            <a:r>
              <a:rPr lang="en-US" sz="2800" dirty="0" err="1" smtClean="0"/>
              <a:t>organisasi</a:t>
            </a:r>
            <a:r>
              <a:rPr lang="en-US" sz="2800" dirty="0"/>
              <a:t>.</a:t>
            </a:r>
          </a:p>
          <a:p>
            <a:pPr>
              <a:lnSpc>
                <a:spcPct val="80000"/>
              </a:lnSpc>
            </a:pPr>
            <a:r>
              <a:rPr lang="en-US" sz="2800" dirty="0" err="1"/>
              <a:t>Mengimplementasikan</a:t>
            </a:r>
            <a:r>
              <a:rPr lang="en-US" sz="2800" dirty="0"/>
              <a:t> </a:t>
            </a:r>
            <a:r>
              <a:rPr lang="en-US" sz="2800" dirty="0" err="1"/>
              <a:t>ide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teknologi</a:t>
            </a:r>
            <a:r>
              <a:rPr lang="en-US" sz="2800" dirty="0"/>
              <a:t> </a:t>
            </a:r>
            <a:r>
              <a:rPr lang="en-US" sz="2800" dirty="0" err="1"/>
              <a:t>baru</a:t>
            </a:r>
            <a:r>
              <a:rPr lang="en-US" sz="2800" dirty="0"/>
              <a:t>.</a:t>
            </a:r>
          </a:p>
          <a:p>
            <a:pPr>
              <a:lnSpc>
                <a:spcPct val="80000"/>
              </a:lnSpc>
            </a:pPr>
            <a:endParaRPr lang="en-US" sz="3200" dirty="0"/>
          </a:p>
          <a:p>
            <a:pPr>
              <a:lnSpc>
                <a:spcPct val="80000"/>
              </a:lnSpc>
              <a:buNone/>
            </a:pPr>
            <a:endParaRPr lang="en-US" sz="3200" dirty="0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50838"/>
            <a:ext cx="8229600" cy="63976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3600" dirty="0" err="1" smtClean="0"/>
              <a:t>Alasan</a:t>
            </a:r>
            <a:r>
              <a:rPr lang="en-US" sz="3600" dirty="0" smtClean="0"/>
              <a:t> </a:t>
            </a:r>
            <a:r>
              <a:rPr lang="en-US" sz="3600" dirty="0" err="1" smtClean="0"/>
              <a:t>pengembangan</a:t>
            </a:r>
            <a:r>
              <a:rPr lang="en-US" sz="3600" dirty="0" smtClean="0"/>
              <a:t> </a:t>
            </a:r>
            <a:r>
              <a:rPr lang="en-US" sz="3600" dirty="0" err="1" smtClean="0"/>
              <a:t>Perangkat</a:t>
            </a:r>
            <a:r>
              <a:rPr lang="en-US" sz="3600" dirty="0" smtClean="0"/>
              <a:t> </a:t>
            </a:r>
            <a:r>
              <a:rPr lang="en-US" sz="3600" dirty="0" err="1" smtClean="0"/>
              <a:t>Lunak</a:t>
            </a:r>
            <a:r>
              <a:rPr lang="en-US" sz="4000" dirty="0"/>
              <a:t/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STMIK MUHAMMADIYAH JAKARTA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7FB4B-9048-48FB-929B-DEFB09B37CF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5791200"/>
          </a:xfrm>
        </p:spPr>
        <p:txBody>
          <a:bodyPr>
            <a:normAutofit fontScale="92500" lnSpcReduction="10000"/>
          </a:bodyPr>
          <a:lstStyle/>
          <a:p>
            <a:pPr marL="114300" indent="-4763" algn="just">
              <a:buNone/>
            </a:pPr>
            <a:r>
              <a:rPr lang="en-US" dirty="0" err="1" smtClean="0"/>
              <a:t>Menurut</a:t>
            </a:r>
            <a:r>
              <a:rPr lang="en-US" dirty="0" smtClean="0"/>
              <a:t> Pressman (1997) </a:t>
            </a:r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metodologi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dibagi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unit, </a:t>
            </a:r>
            <a:r>
              <a:rPr lang="en-US" dirty="0" err="1" smtClean="0"/>
              <a:t>yaitu</a:t>
            </a:r>
            <a:r>
              <a:rPr lang="en-US" dirty="0" smtClean="0"/>
              <a:t> : </a:t>
            </a:r>
          </a:p>
          <a:p>
            <a:pPr marL="411163" indent="-301625" algn="just">
              <a:buFont typeface="+mj-lt"/>
              <a:buAutoNum type="arabicPeriod"/>
            </a:pPr>
            <a:r>
              <a:rPr lang="en-US" dirty="0" err="1" smtClean="0"/>
              <a:t>Metode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yang </a:t>
            </a:r>
            <a:r>
              <a:rPr lang="en-US" dirty="0" err="1" smtClean="0"/>
              <a:t>sistematik</a:t>
            </a:r>
            <a:r>
              <a:rPr lang="en-US" dirty="0" smtClean="0"/>
              <a:t> yang </a:t>
            </a:r>
            <a:r>
              <a:rPr lang="en-US" dirty="0" err="1" smtClean="0"/>
              <a:t>dipergunakan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.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mencakup</a:t>
            </a:r>
            <a:r>
              <a:rPr lang="en-US" dirty="0" smtClean="0"/>
              <a:t> :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perkiraan</a:t>
            </a:r>
            <a:r>
              <a:rPr lang="en-US" dirty="0" smtClean="0"/>
              <a:t>,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keperluan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, </a:t>
            </a:r>
            <a:r>
              <a:rPr lang="en-US" dirty="0" err="1" smtClean="0"/>
              <a:t>perancangan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data, </a:t>
            </a:r>
            <a:r>
              <a:rPr lang="en-US" dirty="0" err="1" smtClean="0"/>
              <a:t>arsitektur</a:t>
            </a:r>
            <a:r>
              <a:rPr lang="en-US" dirty="0" smtClean="0"/>
              <a:t> program, </a:t>
            </a: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algoritma</a:t>
            </a:r>
            <a:r>
              <a:rPr lang="en-US" dirty="0" smtClean="0"/>
              <a:t>, Coding, </a:t>
            </a: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coba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pemeliharaan</a:t>
            </a:r>
            <a:r>
              <a:rPr lang="en-US" dirty="0" smtClean="0"/>
              <a:t>. </a:t>
            </a:r>
          </a:p>
          <a:p>
            <a:pPr marL="411163" indent="-301625" algn="just">
              <a:buFont typeface="+mj-lt"/>
              <a:buAutoNum type="arabicPeriod"/>
            </a:pPr>
            <a:r>
              <a:rPr lang="en-US" dirty="0" err="1" smtClean="0"/>
              <a:t>Alat</a:t>
            </a:r>
            <a:r>
              <a:rPr lang="en-US" dirty="0" smtClean="0"/>
              <a:t> bantu (</a:t>
            </a:r>
            <a:r>
              <a:rPr lang="en-US" i="1" dirty="0" smtClean="0"/>
              <a:t>Tools</a:t>
            </a:r>
            <a:r>
              <a:rPr lang="en-US" dirty="0" smtClean="0"/>
              <a:t>),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alat-alat</a:t>
            </a:r>
            <a:r>
              <a:rPr lang="en-US" dirty="0" smtClean="0"/>
              <a:t> yang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. </a:t>
            </a:r>
          </a:p>
          <a:p>
            <a:pPr marL="411163" indent="-301625" algn="just">
              <a:buFont typeface="+mj-lt"/>
              <a:buAutoNum type="arabicPeriod"/>
            </a:pPr>
            <a:r>
              <a:rPr lang="en-US" dirty="0" err="1" smtClean="0"/>
              <a:t>Prosedur</a:t>
            </a:r>
            <a:r>
              <a:rPr lang="en-US" dirty="0" smtClean="0"/>
              <a:t>, yang </a:t>
            </a:r>
            <a:r>
              <a:rPr lang="en-US" dirty="0" err="1" smtClean="0"/>
              <a:t>dipergunakan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mendefinisikan</a:t>
            </a:r>
            <a:r>
              <a:rPr lang="en-US" dirty="0" smtClean="0"/>
              <a:t> </a:t>
            </a:r>
            <a:r>
              <a:rPr lang="en-US" dirty="0" err="1" smtClean="0"/>
              <a:t>urut-urutan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(</a:t>
            </a:r>
            <a:r>
              <a:rPr lang="en-US" dirty="0" err="1" smtClean="0"/>
              <a:t>daur</a:t>
            </a:r>
            <a:r>
              <a:rPr lang="en-US" dirty="0" smtClean="0"/>
              <a:t>) </a:t>
            </a:r>
            <a:r>
              <a:rPr lang="en-US" dirty="0" err="1" smtClean="0"/>
              <a:t>dari</a:t>
            </a:r>
            <a:r>
              <a:rPr lang="en-US" dirty="0" smtClean="0"/>
              <a:t> 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bantu </a:t>
            </a:r>
            <a:r>
              <a:rPr lang="en-US" dirty="0" err="1" smtClean="0"/>
              <a:t>tersebut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PL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STMIK MUHAMMADIYAH JAKARTA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7FB4B-9048-48FB-929B-DEFB09B37CF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dirty="0" smtClean="0"/>
              <a:t> 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daur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tahapan-tahapan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yang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,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perancangan</a:t>
            </a:r>
            <a:r>
              <a:rPr lang="en-US" dirty="0" smtClean="0"/>
              <a:t>,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perawatan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0" y="228600"/>
            <a:ext cx="6324600" cy="1143000"/>
          </a:xfrm>
        </p:spPr>
        <p:txBody>
          <a:bodyPr/>
          <a:lstStyle/>
          <a:p>
            <a:r>
              <a:rPr lang="en-US" i="1" dirty="0" err="1" smtClean="0"/>
              <a:t>Prosedur</a:t>
            </a:r>
            <a:endParaRPr lang="en-US" i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STMIK MUHAMMADIYAH JAKARTA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7FB4B-9048-48FB-929B-DEFB09B37CFC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8458200" cy="5016691"/>
          </a:xfrm>
        </p:spPr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Rekayasa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 </a:t>
            </a:r>
            <a:r>
              <a:rPr lang="en-US" dirty="0" err="1" smtClean="0"/>
              <a:t>ditujukan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, </a:t>
            </a:r>
            <a:r>
              <a:rPr lang="en-US" dirty="0" err="1" smtClean="0"/>
              <a:t>fokus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Pondasi</a:t>
            </a:r>
            <a:r>
              <a:rPr lang="en-US" dirty="0" smtClean="0"/>
              <a:t> </a:t>
            </a:r>
            <a:r>
              <a:rPr lang="en-US" dirty="0" err="1" smtClean="0"/>
              <a:t>rekayasa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PL</a:t>
            </a:r>
            <a:endParaRPr lang="en-US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533400" y="1219200"/>
          <a:ext cx="5926016" cy="320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r:id="rId3" imgW="3204000" imgH="1732320" progId="Visio.Drawing.11">
                  <p:embed/>
                </p:oleObj>
              </mc:Choice>
              <mc:Fallback>
                <p:oleObj r:id="rId3" imgW="3204000" imgH="1732320" progId="Visio.Drawing.11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19200"/>
                        <a:ext cx="5926016" cy="320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STMIK MUHAMMADIYAH JAKARTA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7FB4B-9048-48FB-929B-DEFB09B37CFC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64291"/>
          </a:xfrm>
        </p:spPr>
        <p:txBody>
          <a:bodyPr>
            <a:normAutofit fontScale="85000" lnSpcReduction="10000"/>
          </a:bodyPr>
          <a:lstStyle/>
          <a:p>
            <a:pPr marL="115888" indent="-6350">
              <a:buNone/>
            </a:pP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dikatakan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 yang </a:t>
            </a:r>
            <a:r>
              <a:rPr lang="en-US" dirty="0" err="1" smtClean="0"/>
              <a:t>berkualitas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:</a:t>
            </a:r>
          </a:p>
          <a:p>
            <a:pPr lvl="0"/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keinginan</a:t>
            </a:r>
            <a:r>
              <a:rPr lang="en-US" dirty="0" smtClean="0"/>
              <a:t> </a:t>
            </a:r>
            <a:r>
              <a:rPr lang="en-US" dirty="0" err="1" smtClean="0"/>
              <a:t>pemesan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yang </a:t>
            </a:r>
            <a:r>
              <a:rPr lang="en-US" dirty="0" err="1" smtClean="0"/>
              <a:t>menggunakannya</a:t>
            </a:r>
            <a:r>
              <a:rPr lang="en-US" dirty="0" smtClean="0"/>
              <a:t> (</a:t>
            </a:r>
            <a:r>
              <a:rPr lang="en-US" i="1" dirty="0" smtClean="0"/>
              <a:t>user</a:t>
            </a:r>
            <a:r>
              <a:rPr lang="en-US" dirty="0" smtClean="0"/>
              <a:t>). </a:t>
            </a:r>
          </a:p>
          <a:p>
            <a:r>
              <a:rPr lang="en-US" dirty="0" err="1" smtClean="0"/>
              <a:t>Keinginan</a:t>
            </a:r>
            <a:r>
              <a:rPr lang="en-US" dirty="0" smtClean="0"/>
              <a:t> </a:t>
            </a:r>
            <a:r>
              <a:rPr lang="en-US" i="1" dirty="0" smtClean="0"/>
              <a:t>user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, </a:t>
            </a:r>
            <a:r>
              <a:rPr lang="en-US" dirty="0" err="1" smtClean="0"/>
              <a:t>antara</a:t>
            </a:r>
            <a:r>
              <a:rPr lang="en-US" dirty="0" smtClean="0"/>
              <a:t> lain </a:t>
            </a:r>
            <a:r>
              <a:rPr lang="en-US" dirty="0" err="1" smtClean="0"/>
              <a:t>fitur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antarmuka</a:t>
            </a:r>
            <a:r>
              <a:rPr lang="en-US" dirty="0" smtClean="0"/>
              <a:t>.</a:t>
            </a:r>
          </a:p>
          <a:p>
            <a:pPr lvl="0"/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 </a:t>
            </a:r>
            <a:r>
              <a:rPr lang="en-US" dirty="0" err="1" smtClean="0"/>
              <a:t>berfungsi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diimplementasikan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yang </a:t>
            </a:r>
            <a:r>
              <a:rPr lang="en-US" dirty="0" err="1" smtClean="0"/>
              <a:t>relatif</a:t>
            </a:r>
            <a:r>
              <a:rPr lang="en-US" dirty="0" smtClean="0"/>
              <a:t> lama.</a:t>
            </a:r>
          </a:p>
          <a:p>
            <a:pPr lvl="0"/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dimodifikasi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yang </a:t>
            </a:r>
            <a:r>
              <a:rPr lang="en-US" dirty="0" err="1" smtClean="0"/>
              <a:t>berkembang</a:t>
            </a:r>
            <a:r>
              <a:rPr lang="en-US" dirty="0" smtClean="0"/>
              <a:t>.</a:t>
            </a:r>
          </a:p>
          <a:p>
            <a:pPr lvl="0"/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mengubah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pPr lvl="0"/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STMIK MUHAMMADIYAH JAKARTA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7FB4B-9048-48FB-929B-DEFB09B37CFC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534400" cy="4940491"/>
          </a:xfrm>
        </p:spPr>
        <p:txBody>
          <a:bodyPr>
            <a:normAutofit/>
          </a:bodyPr>
          <a:lstStyle/>
          <a:p>
            <a:pPr lvl="0"/>
            <a:r>
              <a:rPr lang="en-US" i="1" dirty="0" smtClean="0"/>
              <a:t>User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puas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performansi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.</a:t>
            </a:r>
          </a:p>
          <a:p>
            <a:pPr lvl="0"/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kesalahan</a:t>
            </a:r>
            <a:r>
              <a:rPr lang="en-US" dirty="0" smtClean="0"/>
              <a:t>.</a:t>
            </a:r>
          </a:p>
          <a:p>
            <a:pPr lvl="0"/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sulit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dimodifikasi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yang </a:t>
            </a:r>
            <a:r>
              <a:rPr lang="en-US" dirty="0" err="1" smtClean="0"/>
              <a:t>berkembang</a:t>
            </a:r>
            <a:r>
              <a:rPr lang="en-US" dirty="0" smtClean="0"/>
              <a:t>.</a:t>
            </a:r>
          </a:p>
          <a:p>
            <a:pPr lvl="0"/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sulit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dioperasikan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dikehendaki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487362"/>
          </a:xfrm>
        </p:spPr>
        <p:txBody>
          <a:bodyPr>
            <a:normAutofit fontScale="90000"/>
          </a:bodyPr>
          <a:lstStyle/>
          <a:p>
            <a:r>
              <a:rPr lang="en-US" sz="3200" dirty="0" err="1" smtClean="0"/>
              <a:t>Perangkat</a:t>
            </a:r>
            <a:r>
              <a:rPr lang="en-US" sz="3200" dirty="0" smtClean="0"/>
              <a:t> </a:t>
            </a:r>
            <a:r>
              <a:rPr lang="en-US" sz="3200" dirty="0" err="1" smtClean="0"/>
              <a:t>lunak</a:t>
            </a:r>
            <a:r>
              <a:rPr lang="en-US" sz="3200" dirty="0" smtClean="0"/>
              <a:t> </a:t>
            </a:r>
            <a:r>
              <a:rPr lang="en-US" sz="3200" dirty="0" err="1" smtClean="0"/>
              <a:t>dikatakan</a:t>
            </a:r>
            <a:r>
              <a:rPr lang="en-US" sz="3200" dirty="0" smtClean="0"/>
              <a:t> </a:t>
            </a:r>
            <a:r>
              <a:rPr lang="en-US" sz="3200" dirty="0" err="1" smtClean="0"/>
              <a:t>gagal</a:t>
            </a:r>
            <a:r>
              <a:rPr lang="en-US" sz="3200" dirty="0" smtClean="0"/>
              <a:t> </a:t>
            </a:r>
            <a:r>
              <a:rPr lang="en-US" sz="3200" dirty="0" err="1" smtClean="0"/>
              <a:t>apabila</a:t>
            </a:r>
            <a:r>
              <a:rPr lang="en-US" sz="3200" dirty="0" smtClean="0"/>
              <a:t> :</a:t>
            </a:r>
            <a:endParaRPr lang="en-US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STMIK MUHAMMADIYAH JAKARTA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7FB4B-9048-48FB-929B-DEFB09B37CFC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838200"/>
          <a:ext cx="8382000" cy="5674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2667000"/>
                <a:gridCol w="3886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TAHAP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TUJUAN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KEGIATAN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Analisis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Menyususn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spesifkasi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untuk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sistem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baru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 </a:t>
                      </a:r>
                      <a:r>
                        <a:rPr lang="en-US" dirty="0" err="1" smtClean="0"/>
                        <a:t>Mempelajari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Masalah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- </a:t>
                      </a:r>
                      <a:r>
                        <a:rPr lang="en-US" dirty="0" err="1" smtClean="0"/>
                        <a:t>Mengajukan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alternatif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solusi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Perancangan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Menyusun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diskripsi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dengan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benar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jelas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4625" indent="-174625">
                        <a:buFont typeface="Arial" pitchFamily="34" charset="0"/>
                        <a:buChar char="•"/>
                      </a:pPr>
                      <a:r>
                        <a:rPr lang="en-US" baseline="0" dirty="0" err="1" smtClean="0"/>
                        <a:t>M</a:t>
                      </a:r>
                      <a:r>
                        <a:rPr lang="en-US" dirty="0" err="1" smtClean="0"/>
                        <a:t>engkonversi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sistem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penyelesaian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logis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desain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fisik</a:t>
                      </a:r>
                      <a:endParaRPr lang="en-US" dirty="0" smtClean="0"/>
                    </a:p>
                    <a:p>
                      <a:pPr marL="174625" indent="-174625">
                        <a:buFont typeface="Arial" pitchFamily="34" charset="0"/>
                        <a:buChar char="•"/>
                      </a:pPr>
                      <a:r>
                        <a:rPr lang="en-US" dirty="0" err="1" smtClean="0"/>
                        <a:t>Menulis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spesifikasi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desain</a:t>
                      </a:r>
                      <a:r>
                        <a:rPr lang="en-US" dirty="0" smtClean="0"/>
                        <a:t> yang detail</a:t>
                      </a:r>
                    </a:p>
                    <a:p>
                      <a:pPr marL="174625" indent="-174625">
                        <a:buFont typeface="Arial" pitchFamily="34" charset="0"/>
                        <a:buChar char="•"/>
                      </a:pPr>
                      <a:r>
                        <a:rPr lang="en-US" dirty="0" err="1" smtClean="0"/>
                        <a:t>Menyusun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rencana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implementasi</a:t>
                      </a:r>
                      <a:r>
                        <a:rPr lang="en-US" dirty="0" smtClean="0"/>
                        <a:t>,  testing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training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Implementasi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Memulai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menggunakan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sistem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baru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4625" indent="-174625">
                        <a:buFont typeface="Arial" pitchFamily="34" charset="0"/>
                        <a:buChar char="•"/>
                      </a:pPr>
                      <a:r>
                        <a:rPr lang="en-US" dirty="0" err="1" smtClean="0"/>
                        <a:t>Menulis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menguji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mendebug</a:t>
                      </a:r>
                      <a:r>
                        <a:rPr lang="en-US" baseline="0" dirty="0" smtClean="0"/>
                        <a:t> program </a:t>
                      </a:r>
                      <a:r>
                        <a:rPr lang="en-US" baseline="0" dirty="0" err="1" smtClean="0"/>
                        <a:t>komputer</a:t>
                      </a:r>
                      <a:endParaRPr lang="en-US" baseline="0" dirty="0" smtClean="0"/>
                    </a:p>
                    <a:p>
                      <a:pPr marL="174625" indent="-174625">
                        <a:buFont typeface="Arial" pitchFamily="34" charset="0"/>
                        <a:buChar char="•"/>
                      </a:pPr>
                      <a:r>
                        <a:rPr lang="en-US" baseline="0" dirty="0" err="1" smtClean="0"/>
                        <a:t>Mengkonversi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sistem</a:t>
                      </a:r>
                      <a:r>
                        <a:rPr lang="en-US" baseline="0" dirty="0" smtClean="0"/>
                        <a:t> lama </a:t>
                      </a:r>
                      <a:r>
                        <a:rPr lang="en-US" baseline="0" dirty="0" err="1" smtClean="0"/>
                        <a:t>ke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sistem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baru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Pengujian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perawatan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Menggunakan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sistem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baru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4625" indent="-174625"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Melakukan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pengujian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setelah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implementasi</a:t>
                      </a:r>
                      <a:endParaRPr lang="en-US" dirty="0" smtClean="0"/>
                    </a:p>
                    <a:p>
                      <a:pPr marL="174625" indent="-174625">
                        <a:buFont typeface="Arial" pitchFamily="34" charset="0"/>
                        <a:buChar char="•"/>
                      </a:pPr>
                      <a:r>
                        <a:rPr lang="en-US" dirty="0" err="1" smtClean="0"/>
                        <a:t>Melakukan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pemeliharaan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sistem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DAUR HIDUP  PENGEMBANGAN  PL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STMIK MUHAMMADIYAH JAKARTA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7FB4B-9048-48FB-929B-DEFB09B37CFC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260</TotalTime>
  <Words>665</Words>
  <Application>Microsoft Office PowerPoint</Application>
  <PresentationFormat>On-screen Show (4:3)</PresentationFormat>
  <Paragraphs>93</Paragraphs>
  <Slides>11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Concourse</vt:lpstr>
      <vt:lpstr>Microsoft Visio Drawing</vt:lpstr>
      <vt:lpstr>Pengembangan Perangkat Lunak</vt:lpstr>
      <vt:lpstr>METODOLOGI PENGEMBANGAN PERANGKAT LUNAK </vt:lpstr>
      <vt:lpstr> Alasan pengembangan Perangkat Lunak </vt:lpstr>
      <vt:lpstr>Komponen pengembangan PL</vt:lpstr>
      <vt:lpstr>Prosedur</vt:lpstr>
      <vt:lpstr>Komponen pengembangan PL</vt:lpstr>
      <vt:lpstr>Kualitas perangkat Lunak</vt:lpstr>
      <vt:lpstr>Perangkat lunak dikatakan gagal apabila :</vt:lpstr>
      <vt:lpstr>DAUR HIDUP  PENGEMBANGAN  PL</vt:lpstr>
      <vt:lpstr>Proses Pengembangan Perangkat Lunak </vt:lpstr>
      <vt:lpstr>Proses Pengembangan Perangkat Lunak </vt:lpstr>
    </vt:vector>
  </TitlesOfParts>
  <Company>eXPerience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eXPerience</dc:creator>
  <cp:lastModifiedBy>MAS</cp:lastModifiedBy>
  <cp:revision>33</cp:revision>
  <dcterms:created xsi:type="dcterms:W3CDTF">2012-03-13T11:39:04Z</dcterms:created>
  <dcterms:modified xsi:type="dcterms:W3CDTF">2017-09-20T18:18:19Z</dcterms:modified>
</cp:coreProperties>
</file>