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81" r:id="rId3"/>
    <p:sldId id="258" r:id="rId4"/>
    <p:sldId id="259" r:id="rId5"/>
    <p:sldId id="261" r:id="rId6"/>
    <p:sldId id="263" r:id="rId7"/>
    <p:sldId id="272" r:id="rId8"/>
    <p:sldId id="262" r:id="rId9"/>
    <p:sldId id="270" r:id="rId10"/>
    <p:sldId id="271" r:id="rId11"/>
    <p:sldId id="266" r:id="rId12"/>
    <p:sldId id="267" r:id="rId13"/>
    <p:sldId id="276" r:id="rId14"/>
    <p:sldId id="268" r:id="rId15"/>
    <p:sldId id="273" r:id="rId16"/>
    <p:sldId id="274" r:id="rId17"/>
    <p:sldId id="278" r:id="rId18"/>
    <p:sldId id="275" r:id="rId19"/>
    <p:sldId id="279" r:id="rId20"/>
    <p:sldId id="280" r:id="rId21"/>
    <p:sldId id="277" r:id="rId22"/>
    <p:sldId id="28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3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402901-FDAF-404E-BB01-88647AA3E36D}" type="datetimeFigureOut">
              <a:rPr lang="id-ID" smtClean="0"/>
              <a:pPr/>
              <a:t>21/07/2023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8A87B-A0B4-4D20-9434-68734035E27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26736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50A4DF-AE65-4E1F-A9F5-BF6F33411D38}" type="slidenum">
              <a:rPr lang="id-ID" smtClean="0"/>
              <a:pPr/>
              <a:t>16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10183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der 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/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4242487 w 6096000"/>
              <a:gd name="connsiteY2" fmla="*/ 6833286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4242487" y="6833286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effectLst>
            <a:innerShdw blurRad="254000" dist="127000">
              <a:prstClr val="black">
                <a:alpha val="50000"/>
              </a:prstClr>
            </a:inn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3" name="Text Placeholder 2">
            <a:extLst>
              <a:ext uri="{FF2B5EF4-FFF2-40B4-BE49-F238E27FC236}"/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0" y="4209065"/>
            <a:ext cx="3938588" cy="365125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800" spc="45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0" y="2520780"/>
            <a:ext cx="3938588" cy="1661297"/>
          </a:xfrm>
        </p:spPr>
        <p:txBody>
          <a:bodyPr anchor="ctr"/>
          <a:lstStyle>
            <a:lvl1pPr algn="l">
              <a:defRPr sz="4500" spc="22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2962275" y="6324600"/>
            <a:ext cx="3086100" cy="365125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8712200" y="6356350"/>
            <a:ext cx="333375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23287B-1FBB-40C3-BE67-1952D5FAA0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465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7/21/2023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Algoritma dan Pemrograman C++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480"/>
            <a:ext cx="4400552" cy="4389120"/>
          </a:xfrm>
        </p:spPr>
        <p:txBody>
          <a:bodyPr/>
          <a:lstStyle/>
          <a:p>
            <a:pPr marL="609600" indent="-609600"/>
            <a:r>
              <a:rPr lang="id-ID" dirty="0" smtClean="0"/>
              <a:t>Algoritma:</a:t>
            </a:r>
          </a:p>
          <a:p>
            <a:pPr marL="990600" lvl="1" indent="-533400">
              <a:buFont typeface="Wingdings" pitchFamily="2" charset="2"/>
              <a:buAutoNum type="arabicPeriod"/>
            </a:pPr>
            <a:r>
              <a:rPr lang="id-ID" dirty="0" smtClean="0"/>
              <a:t>Tuangkan air dari gelas A kedalam gelas C</a:t>
            </a:r>
          </a:p>
          <a:p>
            <a:pPr marL="990600" lvl="1" indent="-533400">
              <a:buFont typeface="Wingdings" pitchFamily="2" charset="2"/>
              <a:buAutoNum type="arabicPeriod"/>
            </a:pPr>
            <a:r>
              <a:rPr lang="id-ID" dirty="0" smtClean="0"/>
              <a:t>Tuangkan air dari gelas B kedalam gelas A</a:t>
            </a:r>
          </a:p>
          <a:p>
            <a:pPr marL="990600" lvl="1" indent="-533400">
              <a:buFont typeface="Wingdings" pitchFamily="2" charset="2"/>
              <a:buAutoNum type="arabicPeriod"/>
            </a:pPr>
            <a:r>
              <a:rPr lang="id-ID" dirty="0" smtClean="0"/>
              <a:t>Tuangkan air dari gelas C kedalam gelas B</a:t>
            </a:r>
            <a:endParaRPr lang="en-GB" dirty="0" smtClean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/>
              <a:t>Algoritma Tukar Isi Gelas</a:t>
            </a:r>
          </a:p>
        </p:txBody>
      </p:sp>
      <p:pic>
        <p:nvPicPr>
          <p:cNvPr id="1026" name="Picture 2" descr="C:\Users\user\Downloads\algoritma\tukar isi bejana.jpg"/>
          <p:cNvPicPr>
            <a:picLocks noChangeAspect="1" noChangeArrowheads="1"/>
          </p:cNvPicPr>
          <p:nvPr/>
        </p:nvPicPr>
        <p:blipFill>
          <a:blip r:embed="rId2"/>
          <a:srcRect t="1065"/>
          <a:stretch>
            <a:fillRect/>
          </a:stretch>
        </p:blipFill>
        <p:spPr bwMode="auto">
          <a:xfrm>
            <a:off x="4929190" y="2071678"/>
            <a:ext cx="3214710" cy="381658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983330" y="2285992"/>
            <a:ext cx="11607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400" dirty="0" smtClean="0"/>
              <a:t>Kondisi awal</a:t>
            </a:r>
            <a:endParaRPr lang="id-ID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7983330" y="3286124"/>
            <a:ext cx="11607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400" dirty="0" smtClean="0"/>
              <a:t>Langkah 1</a:t>
            </a:r>
            <a:endParaRPr lang="id-ID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7983330" y="4214818"/>
            <a:ext cx="11607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400" dirty="0" smtClean="0"/>
              <a:t>Langkah 2</a:t>
            </a:r>
            <a:endParaRPr lang="id-ID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7983330" y="5214950"/>
            <a:ext cx="11607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400" dirty="0" smtClean="0"/>
              <a:t>Langkah 3</a:t>
            </a:r>
            <a:endParaRPr lang="id-ID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 smtClean="0"/>
              <a:t>Pseudocode</a:t>
            </a:r>
            <a:r>
              <a:rPr lang="id-ID" dirty="0" smtClean="0"/>
              <a:t>: teknik penulisan algoritma seperti struktur bahasa Inggris/bahasa Indonesia yang sering disebut outline program.</a:t>
            </a:r>
          </a:p>
          <a:p>
            <a:r>
              <a:rPr lang="id-ID" b="1" dirty="0" smtClean="0"/>
              <a:t>Flowchart </a:t>
            </a:r>
            <a:r>
              <a:rPr lang="id-ID" dirty="0" smtClean="0"/>
              <a:t>: teknik visual menggunakan simbol-simbol gambar yang dihubungkan dengan tanda panah sebagai penanda alur sebuah proses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/>
              <a:t>Penyajian Algoritma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0034" y="2071678"/>
          <a:ext cx="8229600" cy="35067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701357"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Algoritma</a:t>
                      </a:r>
                      <a:endParaRPr lang="id-ID" sz="2400" dirty="0"/>
                    </a:p>
                  </a:txBody>
                  <a:tcPr marL="91475" marR="914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Pseudo-code</a:t>
                      </a:r>
                      <a:endParaRPr lang="id-ID" sz="2400" dirty="0"/>
                    </a:p>
                  </a:txBody>
                  <a:tcPr marL="91475" marR="91475" anchor="ctr"/>
                </a:tc>
              </a:tr>
              <a:tr h="701357"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Masukkan Panjang</a:t>
                      </a:r>
                      <a:endParaRPr lang="id-ID" sz="1800" dirty="0"/>
                    </a:p>
                  </a:txBody>
                  <a:tcPr marL="91475" marR="91475" anchor="ctr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Input Panjang</a:t>
                      </a:r>
                      <a:endParaRPr lang="id-ID" sz="1800" dirty="0"/>
                    </a:p>
                  </a:txBody>
                  <a:tcPr marL="91475" marR="91475" anchor="ctr"/>
                </a:tc>
              </a:tr>
              <a:tr h="701357"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Masukkan Lebar</a:t>
                      </a:r>
                      <a:endParaRPr lang="id-ID" sz="1800" dirty="0"/>
                    </a:p>
                  </a:txBody>
                  <a:tcPr marL="91475" marR="91475" anchor="ctr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Input Lebar</a:t>
                      </a:r>
                      <a:endParaRPr lang="id-ID" sz="1800" dirty="0"/>
                    </a:p>
                  </a:txBody>
                  <a:tcPr marL="91475" marR="91475" anchor="ctr"/>
                </a:tc>
              </a:tr>
              <a:tr h="701357"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Nilai</a:t>
                      </a:r>
                      <a:r>
                        <a:rPr lang="id-ID" sz="1800" baseline="0" dirty="0" smtClean="0"/>
                        <a:t> Luas adalah Panjang x Lebar</a:t>
                      </a:r>
                      <a:endParaRPr lang="id-ID" sz="1800" dirty="0"/>
                    </a:p>
                  </a:txBody>
                  <a:tcPr marL="91475" marR="91475" anchor="ctr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Luas ← Panjang</a:t>
                      </a:r>
                      <a:r>
                        <a:rPr lang="id-ID" sz="1800" baseline="0" dirty="0" smtClean="0"/>
                        <a:t> * Lebar</a:t>
                      </a:r>
                      <a:endParaRPr lang="id-ID" sz="1800" dirty="0"/>
                    </a:p>
                  </a:txBody>
                  <a:tcPr marL="91475" marR="91475" anchor="ctr"/>
                </a:tc>
              </a:tr>
              <a:tr h="701357"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Tampilkan Luas</a:t>
                      </a:r>
                      <a:endParaRPr lang="id-ID" sz="1800" dirty="0"/>
                    </a:p>
                  </a:txBody>
                  <a:tcPr marL="91475" marR="91475" anchor="ctr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Print Luas</a:t>
                      </a:r>
                      <a:endParaRPr lang="id-ID" sz="1800" dirty="0"/>
                    </a:p>
                  </a:txBody>
                  <a:tcPr marL="91475" marR="91475" anchor="ctr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104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/>
              <a:t>Penyajian Algoritma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67744" y="1268760"/>
            <a:ext cx="4495800" cy="4953000"/>
          </a:xfr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273050"/>
            <a:ext cx="8226425" cy="8699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d-ID" sz="4000" dirty="0" smtClean="0"/>
              <a:t>Penyajian Algoritma dengan Flowchart </a:t>
            </a:r>
            <a:endParaRPr lang="id-ID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71600" y="1814102"/>
            <a:ext cx="7086600" cy="4267200"/>
          </a:xfr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/>
              <a:t>Simbol Flowchart</a:t>
            </a:r>
            <a:endParaRPr lang="id-ID" dirty="0"/>
          </a:p>
        </p:txBody>
      </p:sp>
      <p:sp>
        <p:nvSpPr>
          <p:cNvPr id="4" name="TextBox 3"/>
          <p:cNvSpPr txBox="1"/>
          <p:nvPr/>
        </p:nvSpPr>
        <p:spPr>
          <a:xfrm>
            <a:off x="2071670" y="3947702"/>
            <a:ext cx="12586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Output data</a:t>
            </a:r>
            <a:endParaRPr lang="id-ID" sz="16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Pembuatan Flowchart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Tidak ada kaidah yang baku.</a:t>
            </a:r>
          </a:p>
          <a:p>
            <a:r>
              <a:rPr lang="id-ID" dirty="0" smtClean="0"/>
              <a:t>Flowchart = gambaran hasil analisa suatu masalah</a:t>
            </a:r>
          </a:p>
          <a:p>
            <a:r>
              <a:rPr lang="id-ID" dirty="0" smtClean="0"/>
              <a:t>Flowchart dapat bervariasi antara satu pemrogram dengan pemrogram lainnya. </a:t>
            </a:r>
          </a:p>
          <a:p>
            <a:r>
              <a:rPr lang="id-ID" dirty="0" smtClean="0"/>
              <a:t>Secara garis besar ada 3 bagian utama: – Input – Proses – Output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Pembuatan Flowchart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Hindari pengulangan proses yang tidak perlu dan logika yang berbelit sehingga jalannya proses menjadi singkat. </a:t>
            </a:r>
          </a:p>
          <a:p>
            <a:r>
              <a:rPr lang="id-ID" dirty="0" smtClean="0"/>
              <a:t>Jalannya proses digambarkan dari atas ke bawah dan diberikan tanda panah untuk memperjelas.</a:t>
            </a:r>
          </a:p>
          <a:p>
            <a:r>
              <a:rPr lang="id-ID" dirty="0" smtClean="0"/>
              <a:t>Sebuah flowchart diawali dari satu titik START dan diakhiri dengan END.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000132"/>
          </a:xfrm>
        </p:spPr>
        <p:txBody>
          <a:bodyPr>
            <a:normAutofit fontScale="90000"/>
          </a:bodyPr>
          <a:lstStyle/>
          <a:p>
            <a:r>
              <a:rPr lang="id-ID" sz="3600" dirty="0" smtClean="0"/>
              <a:t>Contoh Algoritma dalam Kehidupan Sehari-hari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92500" lnSpcReduction="10000"/>
          </a:bodyPr>
          <a:lstStyle/>
          <a:p>
            <a:r>
              <a:rPr lang="id-ID" dirty="0" smtClean="0"/>
              <a:t>Mengirim surat kepada teman: </a:t>
            </a:r>
          </a:p>
          <a:p>
            <a:pPr>
              <a:buNone/>
            </a:pPr>
            <a:r>
              <a:rPr lang="id-ID" dirty="0"/>
              <a:t> </a:t>
            </a:r>
            <a:r>
              <a:rPr lang="id-ID" dirty="0" smtClean="0"/>
              <a:t>	1. Tulis surat pada secarik kertas surat. </a:t>
            </a:r>
          </a:p>
          <a:p>
            <a:pPr>
              <a:buNone/>
            </a:pPr>
            <a:r>
              <a:rPr lang="id-ID" dirty="0"/>
              <a:t>	</a:t>
            </a:r>
            <a:r>
              <a:rPr lang="id-ID" dirty="0" smtClean="0"/>
              <a:t>2. Ambil amplop surat. </a:t>
            </a:r>
          </a:p>
          <a:p>
            <a:pPr>
              <a:buNone/>
            </a:pPr>
            <a:r>
              <a:rPr lang="id-ID" dirty="0"/>
              <a:t>	</a:t>
            </a:r>
            <a:r>
              <a:rPr lang="id-ID" dirty="0" smtClean="0"/>
              <a:t>3. Masukkan surat ke dalam amplop. </a:t>
            </a:r>
          </a:p>
          <a:p>
            <a:pPr>
              <a:buNone/>
            </a:pPr>
            <a:r>
              <a:rPr lang="id-ID" dirty="0"/>
              <a:t>	</a:t>
            </a:r>
            <a:r>
              <a:rPr lang="id-ID" dirty="0" smtClean="0"/>
              <a:t>4. Tutup amplop surat menggunakan perekat. </a:t>
            </a:r>
          </a:p>
          <a:p>
            <a:pPr>
              <a:buNone/>
            </a:pPr>
            <a:r>
              <a:rPr lang="id-ID" dirty="0"/>
              <a:t>	</a:t>
            </a:r>
            <a:r>
              <a:rPr lang="id-ID" dirty="0" smtClean="0"/>
              <a:t>5. Jika kita ingat alamat teman tersebut, maka tulis  </a:t>
            </a:r>
          </a:p>
          <a:p>
            <a:pPr>
              <a:buNone/>
            </a:pPr>
            <a:r>
              <a:rPr lang="id-ID" dirty="0"/>
              <a:t> </a:t>
            </a:r>
            <a:r>
              <a:rPr lang="id-ID" dirty="0" smtClean="0"/>
              <a:t>        alamat pada sampul surat. </a:t>
            </a:r>
          </a:p>
          <a:p>
            <a:pPr>
              <a:buNone/>
            </a:pPr>
            <a:r>
              <a:rPr lang="id-ID" dirty="0"/>
              <a:t>	</a:t>
            </a:r>
            <a:r>
              <a:rPr lang="id-ID" dirty="0" smtClean="0"/>
              <a:t>6. Jika tidak ingat, lihat buku alamat, kemudian tulis </a:t>
            </a:r>
          </a:p>
          <a:p>
            <a:pPr>
              <a:buNone/>
            </a:pPr>
            <a:r>
              <a:rPr lang="id-ID" dirty="0"/>
              <a:t> </a:t>
            </a:r>
            <a:r>
              <a:rPr lang="id-ID" dirty="0" smtClean="0"/>
              <a:t>       alamat pada sampul surat. </a:t>
            </a:r>
          </a:p>
          <a:p>
            <a:pPr>
              <a:buNone/>
            </a:pPr>
            <a:r>
              <a:rPr lang="id-ID" dirty="0"/>
              <a:t>	</a:t>
            </a:r>
            <a:r>
              <a:rPr lang="id-ID" dirty="0" smtClean="0"/>
              <a:t>7. Tempel perangko pada surat. </a:t>
            </a:r>
          </a:p>
          <a:p>
            <a:pPr>
              <a:buNone/>
            </a:pPr>
            <a:r>
              <a:rPr lang="id-ID" dirty="0"/>
              <a:t>	</a:t>
            </a:r>
            <a:r>
              <a:rPr lang="id-ID" dirty="0" smtClean="0"/>
              <a:t>8. Bawa surat ke kantor pos untuk diposkan.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28604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Flowchart dari Menulis Surat</a:t>
            </a:r>
            <a:endParaRPr lang="id-ID" dirty="0"/>
          </a:p>
        </p:txBody>
      </p:sp>
      <p:pic>
        <p:nvPicPr>
          <p:cNvPr id="4" name="Content Placeholder 3" descr="gbr flowchart surat.jpg"/>
          <p:cNvPicPr>
            <a:picLocks noGrp="1" noChangeAspect="1"/>
          </p:cNvPicPr>
          <p:nvPr>
            <p:ph idx="1"/>
          </p:nvPr>
        </p:nvPicPr>
        <p:blipFill>
          <a:blip r:embed="rId2"/>
          <a:srcRect t="540"/>
          <a:stretch>
            <a:fillRect/>
          </a:stretch>
        </p:blipFill>
        <p:spPr>
          <a:xfrm>
            <a:off x="1972804" y="1357298"/>
            <a:ext cx="5198392" cy="476886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115328" cy="796086"/>
          </a:xfrm>
        </p:spPr>
        <p:txBody>
          <a:bodyPr>
            <a:noAutofit/>
          </a:bodyPr>
          <a:lstStyle/>
          <a:p>
            <a:r>
              <a:rPr lang="id-ID" sz="3600" dirty="0" smtClean="0"/>
              <a:t>Contoh Algoritma </a:t>
            </a:r>
            <a:r>
              <a:rPr lang="en-US" sz="3600" dirty="0" err="1" smtClean="0"/>
              <a:t>Menghitung</a:t>
            </a:r>
            <a:r>
              <a:rPr lang="id-ID" sz="3600" dirty="0" smtClean="0"/>
              <a:t> </a:t>
            </a:r>
            <a:r>
              <a:rPr lang="en-US" sz="3600" dirty="0" err="1" smtClean="0"/>
              <a:t>Luas</a:t>
            </a:r>
            <a:r>
              <a:rPr lang="en-US" sz="3600" dirty="0" smtClean="0"/>
              <a:t> Isi/volume </a:t>
            </a:r>
            <a:r>
              <a:rPr lang="en-US" sz="3600" dirty="0" err="1" smtClean="0"/>
              <a:t>balok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Isi/volume:</a:t>
            </a:r>
            <a:endParaRPr lang="en-US" dirty="0"/>
          </a:p>
          <a:p>
            <a:pPr lvl="1"/>
            <a:r>
              <a:rPr lang="en-US" dirty="0" err="1"/>
              <a:t>Masukkan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panjang</a:t>
            </a:r>
            <a:endParaRPr lang="en-US" dirty="0"/>
          </a:p>
          <a:p>
            <a:pPr lvl="1"/>
            <a:r>
              <a:rPr lang="en-US" dirty="0" err="1"/>
              <a:t>Masukkan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 smtClean="0"/>
              <a:t>lebar</a:t>
            </a:r>
            <a:endParaRPr lang="en-US" dirty="0" smtClean="0"/>
          </a:p>
          <a:p>
            <a:pPr lvl="1"/>
            <a:r>
              <a:rPr lang="en-US" dirty="0" err="1" smtClean="0"/>
              <a:t>Masukan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endParaRPr lang="en-US" dirty="0"/>
          </a:p>
          <a:p>
            <a:pPr lvl="1"/>
            <a:r>
              <a:rPr lang="en-US" dirty="0" err="1"/>
              <a:t>Hitung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rumus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panjang</a:t>
            </a:r>
            <a:r>
              <a:rPr lang="en-US" dirty="0"/>
              <a:t> * </a:t>
            </a:r>
            <a:r>
              <a:rPr lang="en-US" dirty="0" err="1" smtClean="0"/>
              <a:t>lebar</a:t>
            </a:r>
            <a:r>
              <a:rPr lang="en-US" dirty="0" smtClean="0"/>
              <a:t> * </a:t>
            </a:r>
            <a:r>
              <a:rPr lang="en-US" dirty="0" err="1" smtClean="0"/>
              <a:t>tinggi</a:t>
            </a:r>
            <a:endParaRPr lang="en-US" dirty="0"/>
          </a:p>
          <a:p>
            <a:pPr lvl="1"/>
            <a:r>
              <a:rPr lang="en-US" dirty="0" err="1"/>
              <a:t>Tampilkan</a:t>
            </a:r>
            <a:r>
              <a:rPr lang="en-US" dirty="0"/>
              <a:t> </a:t>
            </a:r>
            <a:r>
              <a:rPr lang="en-US" dirty="0" smtClean="0"/>
              <a:t>Isi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id-ID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08463"/>
            <a:ext cx="3938588" cy="365125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A12E4259-E384-4F21-B8D5-D80161BC0588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0" y="2520950"/>
            <a:ext cx="3938588" cy="1660525"/>
          </a:xfrm>
        </p:spPr>
        <p:txBody>
          <a:bodyPr/>
          <a:lstStyle/>
          <a:p>
            <a:pPr eaLnBrk="1" hangingPunct="1">
              <a:defRPr/>
            </a:pPr>
            <a:endParaRPr lang="id-ID"/>
          </a:p>
        </p:txBody>
      </p:sp>
      <p:sp>
        <p:nvSpPr>
          <p:cNvPr id="6" name="タイトル 5"/>
          <p:cNvSpPr txBox="1">
            <a:spLocks/>
          </p:cNvSpPr>
          <p:nvPr/>
        </p:nvSpPr>
        <p:spPr>
          <a:xfrm>
            <a:off x="800100" y="952500"/>
            <a:ext cx="7543800" cy="822325"/>
          </a:xfrm>
          <a:prstGeom prst="rect">
            <a:avLst/>
          </a:prstGeom>
        </p:spPr>
        <p:txBody>
          <a:bodyPr lIns="68580" tIns="34290" rIns="68580" bIns="34290" anchor="ctr">
            <a:normAutofit fontScale="92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000" kern="1200" cap="all" spc="3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kumimoji="1" lang="en-US" altLang="ja-JP" sz="4500" dirty="0" err="1"/>
              <a:t>Doa</a:t>
            </a:r>
            <a:r>
              <a:rPr kumimoji="1" lang="en-US" altLang="ja-JP" sz="4500" dirty="0"/>
              <a:t> </a:t>
            </a:r>
            <a:r>
              <a:rPr kumimoji="1" lang="en-US" altLang="ja-JP" sz="4500" dirty="0" err="1"/>
              <a:t>Pembuka</a:t>
            </a:r>
            <a:r>
              <a:rPr kumimoji="1" lang="en-US" altLang="ja-JP" sz="4500" dirty="0"/>
              <a:t> </a:t>
            </a:r>
            <a:r>
              <a:rPr kumimoji="1" lang="en-US" altLang="ja-JP" sz="4500" dirty="0" err="1"/>
              <a:t>Perkuliahan</a:t>
            </a:r>
            <a:endParaRPr kumimoji="1" lang="ja-JP" altLang="en-US" sz="4500" dirty="0"/>
          </a:p>
        </p:txBody>
      </p:sp>
      <p:sp>
        <p:nvSpPr>
          <p:cNvPr id="7" name="フッター プレースホルダー 9"/>
          <p:cNvSpPr>
            <a:spLocks noGrp="1"/>
          </p:cNvSpPr>
          <p:nvPr>
            <p:ph type="ftr" sz="quarter" idx="14"/>
          </p:nvPr>
        </p:nvSpPr>
        <p:spPr>
          <a:xfrm>
            <a:off x="607219" y="5653088"/>
            <a:ext cx="6100763" cy="205740"/>
          </a:xfrm>
        </p:spPr>
        <p:txBody>
          <a:bodyPr/>
          <a:lstStyle/>
          <a:p>
            <a:pPr>
              <a:defRPr/>
            </a:pPr>
            <a:r>
              <a:rPr lang="en-US"/>
              <a:t>The Power of PowerPoint | thepopp.com</a:t>
            </a:r>
          </a:p>
        </p:txBody>
      </p:sp>
      <p:sp>
        <p:nvSpPr>
          <p:cNvPr id="7176" name="スライド番号プレースホルダー 10"/>
          <p:cNvSpPr txBox="1">
            <a:spLocks/>
          </p:cNvSpPr>
          <p:nvPr/>
        </p:nvSpPr>
        <p:spPr bwMode="auto">
          <a:xfrm>
            <a:off x="65088" y="5653088"/>
            <a:ext cx="392112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fld id="{6DFF8D02-9412-4EA3-A9BC-1B15054F6A4E}" type="slidenum">
              <a:rPr lang="en-US" sz="900">
                <a:solidFill>
                  <a:srgbClr val="FFFFFF"/>
                </a:solidFill>
              </a:rPr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sz="900">
              <a:solidFill>
                <a:srgbClr val="FFFFFF"/>
              </a:solidFill>
            </a:endParaRPr>
          </a:p>
        </p:txBody>
      </p:sp>
      <p:pic>
        <p:nvPicPr>
          <p:cNvPr id="9" name="Picture 8" descr="http://doamustajab.com/wp-content/uploads/2015/07/doa-sebelum-belaj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2482850"/>
            <a:ext cx="8932863" cy="36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244850" y="1797050"/>
            <a:ext cx="41846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ar-AE" sz="4000"/>
              <a:t>بسْمِ اللهِ الرَّحْمنِ الَّرحِيْمِ</a:t>
            </a:r>
          </a:p>
        </p:txBody>
      </p:sp>
    </p:spTree>
    <p:extLst>
      <p:ext uri="{BB962C8B-B14F-4D97-AF65-F5344CB8AC3E}">
        <p14:creationId xmlns:p14="http://schemas.microsoft.com/office/powerpoint/2010/main" val="3332057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Pseudocode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#include&lt;</a:t>
            </a:r>
            <a:r>
              <a:rPr lang="en-US" dirty="0" err="1"/>
              <a:t>iostream</a:t>
            </a:r>
            <a:r>
              <a:rPr lang="en-US" dirty="0"/>
              <a:t>&gt;</a:t>
            </a:r>
          </a:p>
          <a:p>
            <a:r>
              <a:rPr lang="en-US" dirty="0"/>
              <a:t>using namespace </a:t>
            </a:r>
            <a:r>
              <a:rPr lang="en-US" dirty="0" err="1"/>
              <a:t>std</a:t>
            </a:r>
            <a:r>
              <a:rPr lang="en-US" dirty="0"/>
              <a:t>;</a:t>
            </a:r>
          </a:p>
          <a:p>
            <a:r>
              <a:rPr lang="en-US" dirty="0" err="1"/>
              <a:t>int</a:t>
            </a:r>
            <a:r>
              <a:rPr lang="en-US" dirty="0"/>
              <a:t> main()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Panjang,Lebar,Tinggi,Hasil</a:t>
            </a:r>
            <a:r>
              <a:rPr lang="en-US" dirty="0"/>
              <a:t>;</a:t>
            </a:r>
          </a:p>
          <a:p>
            <a:r>
              <a:rPr lang="en-US" dirty="0"/>
              <a:t>  //</a:t>
            </a:r>
            <a:r>
              <a:rPr lang="en-US" dirty="0" err="1"/>
              <a:t>nilai</a:t>
            </a:r>
            <a:endParaRPr lang="en-US" dirty="0"/>
          </a:p>
          <a:p>
            <a:r>
              <a:rPr lang="en-US" dirty="0"/>
              <a:t>  </a:t>
            </a:r>
          </a:p>
          <a:p>
            <a:r>
              <a:rPr lang="en-US" dirty="0"/>
              <a:t>	</a:t>
            </a:r>
            <a:r>
              <a:rPr lang="en-US" dirty="0" err="1"/>
              <a:t>cout</a:t>
            </a:r>
            <a:r>
              <a:rPr lang="en-US" dirty="0"/>
              <a:t> &lt;&lt; "MENGHITUNG </a:t>
            </a:r>
            <a:r>
              <a:rPr lang="en-US" dirty="0" smtClean="0"/>
              <a:t>ISI </a:t>
            </a:r>
            <a:r>
              <a:rPr lang="en-US" dirty="0"/>
              <a:t>C++\n";</a:t>
            </a:r>
          </a:p>
          <a:p>
            <a:r>
              <a:rPr lang="en-US" dirty="0"/>
              <a:t>	 </a:t>
            </a:r>
            <a:r>
              <a:rPr lang="en-US" dirty="0" err="1"/>
              <a:t>cout</a:t>
            </a:r>
            <a:r>
              <a:rPr lang="en-US" dirty="0"/>
              <a:t>&lt;&lt;	"==============================\n";</a:t>
            </a:r>
          </a:p>
          <a:p>
            <a:r>
              <a:rPr lang="en-US" dirty="0"/>
              <a:t>  </a:t>
            </a:r>
          </a:p>
          <a:p>
            <a:r>
              <a:rPr lang="en-US" dirty="0"/>
              <a:t>  </a:t>
            </a:r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en-US" dirty="0" err="1"/>
              <a:t>Masukan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: ";</a:t>
            </a:r>
          </a:p>
          <a:p>
            <a:r>
              <a:rPr lang="en-US" dirty="0"/>
              <a:t>	</a:t>
            </a:r>
            <a:r>
              <a:rPr lang="en-US" dirty="0" err="1"/>
              <a:t>cin</a:t>
            </a:r>
            <a:r>
              <a:rPr lang="en-US" dirty="0"/>
              <a:t> &gt;&gt; </a:t>
            </a:r>
            <a:r>
              <a:rPr lang="en-US" dirty="0" err="1"/>
              <a:t>Panjang</a:t>
            </a:r>
            <a:r>
              <a:rPr lang="en-US" dirty="0"/>
              <a:t>;</a:t>
            </a:r>
          </a:p>
          <a:p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en-US" dirty="0" err="1"/>
              <a:t>Masukan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Lebar</a:t>
            </a:r>
            <a:r>
              <a:rPr lang="en-US" dirty="0"/>
              <a:t>: ";</a:t>
            </a:r>
          </a:p>
          <a:p>
            <a:r>
              <a:rPr lang="en-US" dirty="0"/>
              <a:t>	</a:t>
            </a:r>
            <a:r>
              <a:rPr lang="en-US" dirty="0" err="1"/>
              <a:t>cin</a:t>
            </a:r>
            <a:r>
              <a:rPr lang="en-US" dirty="0"/>
              <a:t> &gt;&gt; </a:t>
            </a:r>
            <a:r>
              <a:rPr lang="en-US" dirty="0" err="1"/>
              <a:t>Lebar</a:t>
            </a:r>
            <a:r>
              <a:rPr lang="en-US" dirty="0"/>
              <a:t>;</a:t>
            </a:r>
          </a:p>
          <a:p>
            <a:r>
              <a:rPr lang="en-US" dirty="0"/>
              <a:t>	</a:t>
            </a:r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en-US" dirty="0" err="1"/>
              <a:t>Masukan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: ";</a:t>
            </a:r>
          </a:p>
          <a:p>
            <a:r>
              <a:rPr lang="en-US" dirty="0"/>
              <a:t>	</a:t>
            </a:r>
            <a:r>
              <a:rPr lang="en-US" dirty="0" err="1"/>
              <a:t>cin</a:t>
            </a:r>
            <a:r>
              <a:rPr lang="en-US" dirty="0"/>
              <a:t> &gt;&gt; </a:t>
            </a:r>
            <a:r>
              <a:rPr lang="en-US" dirty="0" err="1"/>
              <a:t>Tinggi</a:t>
            </a:r>
            <a:r>
              <a:rPr lang="en-US" dirty="0"/>
              <a:t>;</a:t>
            </a:r>
          </a:p>
          <a:p>
            <a:r>
              <a:rPr lang="en-US" dirty="0"/>
              <a:t> //proses</a:t>
            </a:r>
          </a:p>
          <a:p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=</a:t>
            </a:r>
            <a:r>
              <a:rPr lang="en-US" dirty="0" err="1"/>
              <a:t>Panjang</a:t>
            </a:r>
            <a:r>
              <a:rPr lang="en-US" dirty="0"/>
              <a:t>*</a:t>
            </a:r>
            <a:r>
              <a:rPr lang="en-US" dirty="0" err="1"/>
              <a:t>Lebar</a:t>
            </a:r>
            <a:r>
              <a:rPr lang="en-US" dirty="0"/>
              <a:t>*</a:t>
            </a:r>
            <a:r>
              <a:rPr lang="en-US" dirty="0" err="1"/>
              <a:t>Tinggi</a:t>
            </a:r>
            <a:r>
              <a:rPr lang="en-US" dirty="0"/>
              <a:t>;</a:t>
            </a:r>
          </a:p>
          <a:p>
            <a:r>
              <a:rPr lang="en-US" dirty="0"/>
              <a:t>  //output</a:t>
            </a:r>
          </a:p>
          <a:p>
            <a:r>
              <a:rPr lang="en-US" dirty="0"/>
              <a:t> </a:t>
            </a:r>
            <a:r>
              <a:rPr lang="en-US" dirty="0" err="1"/>
              <a:t>cout</a:t>
            </a:r>
            <a:r>
              <a:rPr lang="en-US" dirty="0"/>
              <a:t>&lt;&lt;"\</a:t>
            </a:r>
            <a:r>
              <a:rPr lang="en-US" dirty="0" err="1"/>
              <a:t>nHasil</a:t>
            </a:r>
            <a:r>
              <a:rPr lang="en-US" dirty="0"/>
              <a:t> </a:t>
            </a:r>
            <a:r>
              <a:rPr lang="en-US" dirty="0" err="1"/>
              <a:t>Penjumlahan</a:t>
            </a:r>
            <a:r>
              <a:rPr lang="en-US" dirty="0"/>
              <a:t> = "&lt;&lt;</a:t>
            </a:r>
            <a:r>
              <a:rPr lang="en-US" dirty="0" err="1"/>
              <a:t>Hasil</a:t>
            </a:r>
            <a:r>
              <a:rPr lang="en-US" dirty="0"/>
              <a:t>&lt;&lt;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r>
              <a:rPr lang="en-US" dirty="0"/>
              <a:t> return 0; }</a:t>
            </a:r>
            <a:endParaRPr lang="id-ID" dirty="0" smtClean="0"/>
          </a:p>
          <a:p>
            <a:pPr marL="358775" indent="-358775">
              <a:buNone/>
            </a:pPr>
            <a:r>
              <a:rPr lang="id-ID" dirty="0" smtClean="0"/>
              <a:t>		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717032"/>
            <a:ext cx="3209010" cy="1154098"/>
          </a:xfrm>
        </p:spPr>
        <p:txBody>
          <a:bodyPr>
            <a:noAutofit/>
          </a:bodyPr>
          <a:lstStyle/>
          <a:p>
            <a:r>
              <a:rPr lang="id-ID" sz="4000" dirty="0" smtClean="0"/>
              <a:t>Flowchart Menentukan Sebuah Bilangan</a:t>
            </a:r>
            <a:r>
              <a:rPr lang="en-US" sz="4000" dirty="0" smtClean="0"/>
              <a:t> </a:t>
            </a:r>
            <a:r>
              <a:rPr lang="en-US" sz="4000" dirty="0" err="1" smtClean="0"/>
              <a:t>Luas</a:t>
            </a:r>
            <a:endParaRPr lang="id-ID" sz="40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260648"/>
            <a:ext cx="4104455" cy="599724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7824" y="4293096"/>
            <a:ext cx="8229600" cy="1575048"/>
          </a:xfrm>
        </p:spPr>
        <p:txBody>
          <a:bodyPr>
            <a:normAutofit/>
          </a:bodyPr>
          <a:lstStyle/>
          <a:p>
            <a:r>
              <a:rPr lang="en-US" sz="6000" dirty="0" smtClean="0"/>
              <a:t>TERIMA KASIH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816529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kuliah</a:t>
            </a:r>
            <a:r>
              <a:rPr lang="en-US" dirty="0" smtClean="0"/>
              <a:t> </a:t>
            </a:r>
            <a:r>
              <a:rPr lang="en-US" dirty="0" err="1" smtClean="0"/>
              <a:t>Algoritma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r>
              <a:rPr lang="en-US" dirty="0" smtClean="0"/>
              <a:t> C++</a:t>
            </a:r>
          </a:p>
          <a:p>
            <a:pPr lvl="1"/>
            <a:r>
              <a:rPr lang="en-US" dirty="0" err="1" smtClean="0"/>
              <a:t>Absensi</a:t>
            </a:r>
            <a:r>
              <a:rPr lang="id-ID" dirty="0" smtClean="0"/>
              <a:t> &amp; Q</a:t>
            </a:r>
            <a:r>
              <a:rPr lang="en-US" dirty="0" err="1" smtClean="0"/>
              <a:t>uiz</a:t>
            </a:r>
            <a:r>
              <a:rPr lang="en-US" dirty="0" smtClean="0"/>
              <a:t> 10%</a:t>
            </a:r>
          </a:p>
          <a:p>
            <a:pPr lvl="1"/>
            <a:r>
              <a:rPr lang="en-US" dirty="0" err="1" smtClean="0"/>
              <a:t>Tugas</a:t>
            </a:r>
            <a:r>
              <a:rPr lang="en-US" dirty="0" smtClean="0"/>
              <a:t> 20%</a:t>
            </a:r>
          </a:p>
          <a:p>
            <a:pPr lvl="1"/>
            <a:r>
              <a:rPr lang="en-US" dirty="0" smtClean="0"/>
              <a:t>UTS </a:t>
            </a:r>
            <a:r>
              <a:rPr lang="id-ID" dirty="0" smtClean="0"/>
              <a:t>3</a:t>
            </a:r>
            <a:r>
              <a:rPr lang="en-US" dirty="0" smtClean="0"/>
              <a:t>0%</a:t>
            </a:r>
          </a:p>
          <a:p>
            <a:pPr lvl="1"/>
            <a:r>
              <a:rPr lang="en-US" dirty="0" smtClean="0"/>
              <a:t>UAS 40%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/>
              <a:t>Kontrak</a:t>
            </a:r>
            <a:r>
              <a:rPr lang="en-US" dirty="0" smtClean="0"/>
              <a:t> </a:t>
            </a:r>
            <a:r>
              <a:rPr lang="en-US" dirty="0" err="1" smtClean="0"/>
              <a:t>Kuliah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i="1" dirty="0" smtClean="0"/>
              <a:t>Algoritma &amp; Pemrograman Menggunakan C &amp; C++</a:t>
            </a:r>
            <a:r>
              <a:rPr lang="id-ID" dirty="0" smtClean="0"/>
              <a:t>, Abdul Kadir, Penerbit Andi, 2012</a:t>
            </a:r>
          </a:p>
          <a:p>
            <a:r>
              <a:rPr lang="id-ID" i="1" dirty="0" smtClean="0"/>
              <a:t>Algoritma Pemrograman C++ dalam Ilustrasi</a:t>
            </a:r>
            <a:r>
              <a:rPr lang="id-ID" dirty="0" smtClean="0"/>
              <a:t>, YM. Kusuma Ardhana, ST., Gregorius Airlangga, 2011</a:t>
            </a:r>
          </a:p>
          <a:p>
            <a:r>
              <a:rPr lang="id-ID" i="1" dirty="0" smtClean="0"/>
              <a:t>Algoritma &amp; Pemrograman dengan C++ Edisi 3</a:t>
            </a:r>
            <a:r>
              <a:rPr lang="id-ID" dirty="0" smtClean="0"/>
              <a:t>, Andri Kristanto, Graha Ilmu, 2013</a:t>
            </a:r>
            <a:endParaRPr lang="en-US" dirty="0" smtClean="0"/>
          </a:p>
          <a:p>
            <a:r>
              <a:rPr lang="en-US" dirty="0" err="1" smtClean="0"/>
              <a:t>Algoritma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Pascal, C, </a:t>
            </a:r>
            <a:r>
              <a:rPr lang="en-US" dirty="0" err="1" smtClean="0"/>
              <a:t>dan</a:t>
            </a:r>
            <a:r>
              <a:rPr lang="en-US" dirty="0" smtClean="0"/>
              <a:t> C++, </a:t>
            </a:r>
            <a:r>
              <a:rPr lang="en-US" dirty="0" err="1" smtClean="0"/>
              <a:t>Edisi</a:t>
            </a:r>
            <a:r>
              <a:rPr lang="en-US" dirty="0" smtClean="0"/>
              <a:t> Ke-6, </a:t>
            </a:r>
            <a:r>
              <a:rPr lang="en-US" dirty="0" err="1" smtClean="0"/>
              <a:t>Rinaldi</a:t>
            </a:r>
            <a:r>
              <a:rPr lang="en-US" dirty="0" smtClean="0"/>
              <a:t> </a:t>
            </a:r>
            <a:r>
              <a:rPr lang="en-US" dirty="0" err="1" smtClean="0"/>
              <a:t>Munir</a:t>
            </a:r>
            <a:r>
              <a:rPr lang="en-US" dirty="0" smtClean="0"/>
              <a:t> &amp; </a:t>
            </a:r>
            <a:r>
              <a:rPr lang="en-US" dirty="0" err="1" smtClean="0"/>
              <a:t>Leony</a:t>
            </a:r>
            <a:r>
              <a:rPr lang="en-US" dirty="0" smtClean="0"/>
              <a:t> </a:t>
            </a:r>
            <a:r>
              <a:rPr lang="en-US" dirty="0" err="1" smtClean="0"/>
              <a:t>Lidya</a:t>
            </a:r>
            <a:r>
              <a:rPr lang="en-US" dirty="0" smtClean="0"/>
              <a:t>, </a:t>
            </a:r>
            <a:r>
              <a:rPr lang="en-US" dirty="0" err="1" smtClean="0"/>
              <a:t>Informatika</a:t>
            </a:r>
            <a:r>
              <a:rPr lang="en-US" dirty="0" smtClean="0"/>
              <a:t>, 2016</a:t>
            </a:r>
            <a:endParaRPr lang="id-ID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/>
              <a:t>Pustaka 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Algoritma: sekumpulan langkah-langkah terbatas untuk mencari solusi dari suatu masalah.</a:t>
            </a:r>
          </a:p>
          <a:p>
            <a:pPr>
              <a:buFont typeface="Wingdings" pitchFamily="2" charset="2"/>
              <a:buNone/>
            </a:pPr>
            <a:endParaRPr lang="id-ID" dirty="0" smtClean="0"/>
          </a:p>
          <a:p>
            <a:r>
              <a:rPr lang="id-ID" dirty="0" smtClean="0"/>
              <a:t>Berasal dari kata </a:t>
            </a:r>
            <a:r>
              <a:rPr lang="id-ID" i="1" dirty="0" smtClean="0"/>
              <a:t>algoris</a:t>
            </a:r>
            <a:r>
              <a:rPr lang="id-ID" dirty="0" smtClean="0"/>
              <a:t> dan </a:t>
            </a:r>
            <a:r>
              <a:rPr lang="id-ID" i="1" dirty="0" smtClean="0"/>
              <a:t>ritmis</a:t>
            </a:r>
            <a:r>
              <a:rPr lang="id-ID" dirty="0" smtClean="0"/>
              <a:t> yang pada awalnya diperkenalkan oleh ahli matematika muslim </a:t>
            </a:r>
            <a:r>
              <a:rPr lang="id-ID" b="1" i="1" dirty="0" smtClean="0"/>
              <a:t>Al Khawarizmi</a:t>
            </a:r>
            <a:r>
              <a:rPr lang="id-ID" dirty="0" smtClean="0"/>
              <a:t> (Bapak Aljabar)</a:t>
            </a:r>
          </a:p>
          <a:p>
            <a:endParaRPr lang="id-ID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/>
              <a:t>Algoritma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Algoritma merupakan:</a:t>
            </a:r>
          </a:p>
          <a:p>
            <a:pPr lvl="1">
              <a:buFontTx/>
              <a:buChar char="•"/>
            </a:pPr>
            <a:r>
              <a:rPr lang="id-ID" dirty="0" smtClean="0"/>
              <a:t>Deskripsi pelaksanaan suatu proses</a:t>
            </a:r>
          </a:p>
          <a:p>
            <a:pPr lvl="1">
              <a:buFontTx/>
              <a:buChar char="•"/>
            </a:pPr>
            <a:r>
              <a:rPr lang="id-ID" dirty="0" smtClean="0"/>
              <a:t>Tersusun dari sederetan langkah (instruksi) yang logis</a:t>
            </a:r>
          </a:p>
          <a:p>
            <a:pPr lvl="1">
              <a:buFontTx/>
              <a:buChar char="•"/>
            </a:pPr>
            <a:r>
              <a:rPr lang="id-ID" dirty="0" smtClean="0"/>
              <a:t>Tiap instruksi mengerjakan suatu tindakan (aksi)</a:t>
            </a:r>
          </a:p>
          <a:p>
            <a:pPr lvl="1">
              <a:buFontTx/>
              <a:buChar char="•"/>
            </a:pPr>
            <a:r>
              <a:rPr lang="id-ID" dirty="0" smtClean="0"/>
              <a:t>Bila suatu aksi dilaksanakan, maka sejumlah operasi yang bersesuaian dengan aksi itu dikerjakan oleh pemroses.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/>
              <a:t>Algoritma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Users\Rachma\Documents\Algoritma &amp; Pemrograman\struktur dasar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10258"/>
          <a:stretch>
            <a:fillRect/>
          </a:stretch>
        </p:blipFill>
        <p:spPr>
          <a:xfrm>
            <a:off x="928662" y="1714488"/>
            <a:ext cx="6029324" cy="4061552"/>
          </a:xfr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571480"/>
            <a:ext cx="8229600" cy="92868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d-ID" sz="4000" dirty="0" smtClean="0"/>
              <a:t>Struktur Dasar Algoritma</a:t>
            </a:r>
            <a:endParaRPr lang="id-ID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Rachma\Documents\Rachma\Documents\Documents\Materi Kuliah\AP1_C++\Materi perkuliahan\contoh algoritma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70038" y="1571612"/>
            <a:ext cx="5997575" cy="4524388"/>
          </a:xfrm>
          <a:noFill/>
        </p:spPr>
      </p:pic>
      <p:sp>
        <p:nvSpPr>
          <p:cNvPr id="3" name="TextBox 2"/>
          <p:cNvSpPr txBox="1"/>
          <p:nvPr/>
        </p:nvSpPr>
        <p:spPr>
          <a:xfrm>
            <a:off x="857224" y="857232"/>
            <a:ext cx="73169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400" dirty="0" smtClean="0"/>
              <a:t>Algoritma dalam urutan langkah memasak mie instan</a:t>
            </a:r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"/>
          <p:cNvSpPr>
            <a:spLocks noGrp="1" noChangeArrowheads="1"/>
          </p:cNvSpPr>
          <p:nvPr>
            <p:ph idx="1"/>
          </p:nvPr>
        </p:nvSpPr>
        <p:spPr>
          <a:xfrm>
            <a:off x="455613" y="762000"/>
            <a:ext cx="8226425" cy="5334000"/>
          </a:xfrm>
        </p:spPr>
        <p:txBody>
          <a:bodyPr/>
          <a:lstStyle/>
          <a:p>
            <a:pPr marL="61913" indent="0">
              <a:buFont typeface="Wingdings" pitchFamily="2" charset="2"/>
              <a:buNone/>
            </a:pPr>
            <a:r>
              <a:rPr lang="id-ID" dirty="0" smtClean="0"/>
              <a:t>Contoh algoritma TUKAR ISI GELAS</a:t>
            </a:r>
          </a:p>
          <a:p>
            <a:pPr marL="61913" indent="0">
              <a:buFont typeface="Wingdings" pitchFamily="2" charset="2"/>
              <a:buNone/>
            </a:pPr>
            <a:endParaRPr lang="id-ID" dirty="0" smtClean="0"/>
          </a:p>
          <a:p>
            <a:pPr marL="358775" indent="-296863"/>
            <a:r>
              <a:rPr lang="id-ID" dirty="0" smtClean="0"/>
              <a:t>Diberikan 2 buah gelas berisi air, A dan B.</a:t>
            </a:r>
          </a:p>
          <a:p>
            <a:pPr marL="358775" indent="-296863"/>
            <a:r>
              <a:rPr lang="id-ID" dirty="0" smtClean="0"/>
              <a:t>Gelas </a:t>
            </a:r>
            <a:r>
              <a:rPr lang="id-ID" dirty="0" smtClean="0">
                <a:solidFill>
                  <a:srgbClr val="FF0000"/>
                </a:solidFill>
              </a:rPr>
              <a:t>A</a:t>
            </a:r>
            <a:r>
              <a:rPr lang="id-ID" dirty="0" smtClean="0"/>
              <a:t> berisi air berwarna </a:t>
            </a:r>
            <a:r>
              <a:rPr lang="id-ID" dirty="0" smtClean="0">
                <a:solidFill>
                  <a:srgbClr val="FF0000"/>
                </a:solidFill>
              </a:rPr>
              <a:t>merah</a:t>
            </a:r>
            <a:r>
              <a:rPr lang="id-ID" dirty="0" smtClean="0"/>
              <a:t>, gelas </a:t>
            </a:r>
            <a:r>
              <a:rPr lang="id-ID" dirty="0" smtClean="0">
                <a:solidFill>
                  <a:srgbClr val="0070C0"/>
                </a:solidFill>
              </a:rPr>
              <a:t>B</a:t>
            </a:r>
            <a:r>
              <a:rPr lang="id-ID" dirty="0" smtClean="0"/>
              <a:t> berisi air berwarna </a:t>
            </a:r>
            <a:r>
              <a:rPr lang="id-ID" dirty="0" smtClean="0">
                <a:solidFill>
                  <a:srgbClr val="0070C0"/>
                </a:solidFill>
              </a:rPr>
              <a:t>biru</a:t>
            </a:r>
            <a:r>
              <a:rPr lang="id-ID" dirty="0" smtClean="0"/>
              <a:t>.  </a:t>
            </a:r>
          </a:p>
          <a:p>
            <a:pPr marL="358775" indent="-296863"/>
            <a:r>
              <a:rPr lang="id-ID" dirty="0" smtClean="0"/>
              <a:t>Bagaimana menukarkan isi kedua gelas itu, sehingga gelas </a:t>
            </a:r>
            <a:r>
              <a:rPr lang="id-ID" dirty="0" smtClean="0">
                <a:solidFill>
                  <a:srgbClr val="0070C0"/>
                </a:solidFill>
              </a:rPr>
              <a:t>A</a:t>
            </a:r>
            <a:r>
              <a:rPr lang="id-ID" dirty="0" smtClean="0"/>
              <a:t> berisi air berwarna </a:t>
            </a:r>
            <a:r>
              <a:rPr lang="id-ID" dirty="0" smtClean="0">
                <a:solidFill>
                  <a:srgbClr val="0070C0"/>
                </a:solidFill>
              </a:rPr>
              <a:t>biru</a:t>
            </a:r>
            <a:r>
              <a:rPr lang="id-ID" dirty="0" smtClean="0"/>
              <a:t> dan gelas </a:t>
            </a:r>
            <a:r>
              <a:rPr lang="id-ID" dirty="0" smtClean="0">
                <a:solidFill>
                  <a:srgbClr val="FF0000"/>
                </a:solidFill>
              </a:rPr>
              <a:t>B</a:t>
            </a:r>
            <a:r>
              <a:rPr lang="id-ID" dirty="0" smtClean="0"/>
              <a:t> berisi air berwarna </a:t>
            </a:r>
            <a:r>
              <a:rPr lang="id-ID" dirty="0" smtClean="0">
                <a:solidFill>
                  <a:srgbClr val="FF0000"/>
                </a:solidFill>
              </a:rPr>
              <a:t>merah</a:t>
            </a:r>
            <a:r>
              <a:rPr lang="id-ID" dirty="0" smtClean="0"/>
              <a:t> dan bagaimana algoritmanya?</a:t>
            </a:r>
          </a:p>
          <a:p>
            <a:pPr marL="61913" indent="0">
              <a:buFont typeface="Wingdings" pitchFamily="2" charset="2"/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141</TotalTime>
  <Words>530</Words>
  <Application>Microsoft Office PowerPoint</Application>
  <PresentationFormat>On-screen Show (4:3)</PresentationFormat>
  <Paragraphs>116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2" baseType="lpstr">
      <vt:lpstr>Arial Unicode MS</vt:lpstr>
      <vt:lpstr>ＭＳ Ｐゴシック</vt:lpstr>
      <vt:lpstr>Arial</vt:lpstr>
      <vt:lpstr>Calibri</vt:lpstr>
      <vt:lpstr>Century Gothic</vt:lpstr>
      <vt:lpstr>Constantia</vt:lpstr>
      <vt:lpstr>Majalla UI</vt:lpstr>
      <vt:lpstr>Wingdings</vt:lpstr>
      <vt:lpstr>Wingdings 2</vt:lpstr>
      <vt:lpstr>Flow</vt:lpstr>
      <vt:lpstr>Algoritma dan Pemrograman C++</vt:lpstr>
      <vt:lpstr>PowerPoint Presentation</vt:lpstr>
      <vt:lpstr>Kontrak Kuliah</vt:lpstr>
      <vt:lpstr>Pustaka </vt:lpstr>
      <vt:lpstr>Algoritma</vt:lpstr>
      <vt:lpstr>Algoritma</vt:lpstr>
      <vt:lpstr>Struktur Dasar Algoritma</vt:lpstr>
      <vt:lpstr>PowerPoint Presentation</vt:lpstr>
      <vt:lpstr>PowerPoint Presentation</vt:lpstr>
      <vt:lpstr>Algoritma Tukar Isi Gelas</vt:lpstr>
      <vt:lpstr>Penyajian Algoritma</vt:lpstr>
      <vt:lpstr>Penyajian Algoritma</vt:lpstr>
      <vt:lpstr>Penyajian Algoritma dengan Flowchart </vt:lpstr>
      <vt:lpstr>Simbol Flowchart</vt:lpstr>
      <vt:lpstr>Pembuatan Flowchart</vt:lpstr>
      <vt:lpstr>Pembuatan Flowchart</vt:lpstr>
      <vt:lpstr>Contoh Algoritma dalam Kehidupan Sehari-hari</vt:lpstr>
      <vt:lpstr>Flowchart dari Menulis Surat</vt:lpstr>
      <vt:lpstr>Contoh Algoritma Menghitung Luas Isi/volume balok</vt:lpstr>
      <vt:lpstr>Pseudocode</vt:lpstr>
      <vt:lpstr>Flowchart Menentukan Sebuah Bilangan Luas</vt:lpstr>
      <vt:lpstr>TERIMA KASIH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Algoritma dan Pemrograman C++</dc:title>
  <dc:creator>user</dc:creator>
  <cp:lastModifiedBy>mang achink</cp:lastModifiedBy>
  <cp:revision>18</cp:revision>
  <dcterms:created xsi:type="dcterms:W3CDTF">2020-09-23T09:18:24Z</dcterms:created>
  <dcterms:modified xsi:type="dcterms:W3CDTF">2023-07-21T11:35:42Z</dcterms:modified>
</cp:coreProperties>
</file>