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4"/>
  </p:handoutMasterIdLst>
  <p:sldIdLst>
    <p:sldId id="288" r:id="rId2"/>
    <p:sldId id="293" r:id="rId3"/>
    <p:sldId id="274" r:id="rId4"/>
    <p:sldId id="275" r:id="rId5"/>
    <p:sldId id="276" r:id="rId6"/>
    <p:sldId id="277" r:id="rId7"/>
    <p:sldId id="278" r:id="rId8"/>
    <p:sldId id="258" r:id="rId9"/>
    <p:sldId id="259" r:id="rId10"/>
    <p:sldId id="279" r:id="rId11"/>
    <p:sldId id="260" r:id="rId12"/>
    <p:sldId id="280" r:id="rId13"/>
    <p:sldId id="261" r:id="rId14"/>
    <p:sldId id="263" r:id="rId15"/>
    <p:sldId id="281" r:id="rId16"/>
    <p:sldId id="282" r:id="rId17"/>
    <p:sldId id="283" r:id="rId18"/>
    <p:sldId id="264" r:id="rId19"/>
    <p:sldId id="265" r:id="rId20"/>
    <p:sldId id="266" r:id="rId21"/>
    <p:sldId id="268" r:id="rId22"/>
    <p:sldId id="269" r:id="rId23"/>
    <p:sldId id="270" r:id="rId24"/>
    <p:sldId id="271" r:id="rId25"/>
    <p:sldId id="272" r:id="rId26"/>
    <p:sldId id="273" r:id="rId27"/>
    <p:sldId id="284" r:id="rId28"/>
    <p:sldId id="290" r:id="rId29"/>
    <p:sldId id="291" r:id="rId30"/>
    <p:sldId id="292" r:id="rId31"/>
    <p:sldId id="285" r:id="rId32"/>
    <p:sldId id="286" r:id="rId33"/>
  </p:sldIdLst>
  <p:sldSz cx="9144000" cy="6858000" type="screen4x3"/>
  <p:notesSz cx="9525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8" autoAdjust="0"/>
    <p:restoredTop sz="94576" autoAdjust="0"/>
  </p:normalViewPr>
  <p:slideViewPr>
    <p:cSldViewPr>
      <p:cViewPr varScale="1">
        <p:scale>
          <a:sx n="70" d="100"/>
          <a:sy n="70" d="100"/>
        </p:scale>
        <p:origin x="13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275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95296" y="0"/>
            <a:ext cx="41275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050B0-416F-4F18-B838-15575ED95819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1275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95296" y="6513910"/>
            <a:ext cx="41275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38AE3-1143-4BE0-9BDF-357A157BAA2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6098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4242487" y="683328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>
            <a:innerShdw blurRad="254000" dist="127000">
              <a:prstClr val="black">
                <a:alpha val="50000"/>
              </a:prstClr>
            </a:inn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0" y="4209065"/>
            <a:ext cx="3938588" cy="365125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800" spc="45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2520780"/>
            <a:ext cx="3938588" cy="1661297"/>
          </a:xfrm>
        </p:spPr>
        <p:txBody>
          <a:bodyPr anchor="ctr"/>
          <a:lstStyle>
            <a:lvl1pPr algn="l">
              <a:defRPr sz="4500" spc="22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962275" y="6324600"/>
            <a:ext cx="30861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12200" y="6356350"/>
            <a:ext cx="3333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23287B-1FBB-40C3-BE67-1952D5FAA0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0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1D1B17-44CA-4BE0-A5C5-DA3CF2CAF2B7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01DEE9-2DEB-46E0-AC37-7AC1B5BE5DC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id-ID" dirty="0" smtClean="0"/>
              <a:t>Algoritma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mtClean="0"/>
              <a:t>Nasirudin </a:t>
            </a:r>
            <a:r>
              <a:rPr lang="en-US" dirty="0" err="1" smtClean="0"/>
              <a:t>M.Kom</a:t>
            </a:r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94938"/>
          </a:xfrm>
        </p:spPr>
        <p:txBody>
          <a:bodyPr>
            <a:normAutofit/>
          </a:bodyPr>
          <a:lstStyle/>
          <a:p>
            <a:r>
              <a:rPr lang="id-ID" dirty="0" smtClean="0"/>
              <a:t>Buatlah algoritma untuk menghitung luas dan volume suatu balok. Adapun rumus luas dari balok adalah Luas=(2*p*l)+(2*p*t)+(2*l*t), Volume=p*l*t</a:t>
            </a:r>
          </a:p>
          <a:p>
            <a:r>
              <a:rPr lang="id-ID" dirty="0" smtClean="0"/>
              <a:t>Algoritma:</a:t>
            </a:r>
          </a:p>
          <a:p>
            <a:pPr marL="1042416" lvl="1" indent="-457200">
              <a:buFont typeface="+mj-lt"/>
              <a:buAutoNum type="arabicPeriod"/>
            </a:pPr>
            <a:r>
              <a:rPr lang="id-ID" dirty="0" smtClean="0"/>
              <a:t>Masukkan panjang</a:t>
            </a:r>
          </a:p>
          <a:p>
            <a:pPr marL="1042416" lvl="1" indent="-457200">
              <a:buFont typeface="+mj-lt"/>
              <a:buAutoNum type="arabicPeriod"/>
            </a:pPr>
            <a:r>
              <a:rPr lang="id-ID" dirty="0" smtClean="0"/>
              <a:t>Masukkan lebar</a:t>
            </a:r>
          </a:p>
          <a:p>
            <a:pPr marL="1042416" lvl="1" indent="-457200">
              <a:buFont typeface="+mj-lt"/>
              <a:buAutoNum type="arabicPeriod"/>
            </a:pPr>
            <a:r>
              <a:rPr lang="id-ID" dirty="0" smtClean="0"/>
              <a:t>Masukkan tinggi</a:t>
            </a:r>
          </a:p>
          <a:p>
            <a:pPr marL="1042416" lvl="1" indent="-457200">
              <a:buFont typeface="+mj-lt"/>
              <a:buAutoNum type="arabicPeriod"/>
            </a:pPr>
            <a:r>
              <a:rPr lang="id-ID" dirty="0" smtClean="0"/>
              <a:t>Luas=(2*p*l)+(2*p*t)+(2*l*t)</a:t>
            </a:r>
          </a:p>
          <a:p>
            <a:pPr marL="1042416" lvl="1" indent="-457200">
              <a:buFont typeface="+mj-lt"/>
              <a:buAutoNum type="arabicPeriod"/>
            </a:pPr>
            <a:r>
              <a:rPr lang="id-ID" dirty="0" smtClean="0"/>
              <a:t>Volume=p*l*t</a:t>
            </a:r>
          </a:p>
          <a:p>
            <a:pPr marL="1042416" lvl="1" indent="-457200">
              <a:buFont typeface="+mj-lt"/>
              <a:buAutoNum type="arabicPeriod"/>
            </a:pPr>
            <a:r>
              <a:rPr lang="id-ID" dirty="0" smtClean="0"/>
              <a:t>tampilkan Luas</a:t>
            </a:r>
          </a:p>
          <a:p>
            <a:pPr marL="1042416" lvl="1" indent="-457200">
              <a:buFont typeface="+mj-lt"/>
              <a:buAutoNum type="arabicPeriod"/>
            </a:pPr>
            <a:r>
              <a:rPr lang="id-ID" dirty="0" smtClean="0"/>
              <a:t>Tambilkan Volume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algoritma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dirty="0" smtClean="0"/>
              <a:t>Conditional branch atau selection yaitu alur percabangan.</a:t>
            </a:r>
          </a:p>
          <a:p>
            <a:pPr eaLnBrk="1" hangingPunct="1">
              <a:defRPr/>
            </a:pPr>
            <a:r>
              <a:rPr lang="id-ID" dirty="0" smtClean="0"/>
              <a:t>Conditional branch memiliki alternatif pilihan instruksi yang dikerjakan</a:t>
            </a:r>
          </a:p>
          <a:p>
            <a:pPr eaLnBrk="1" hangingPunct="1">
              <a:defRPr/>
            </a:pPr>
            <a:r>
              <a:rPr lang="id-ID" dirty="0" smtClean="0"/>
              <a:t>Contoh dari conditional branch atau selection adalah if-then, if-then-else, dan case</a:t>
            </a:r>
            <a:endParaRPr lang="en-GB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d-ID" sz="4000" smtClean="0"/>
              <a:t>Pemilihan (Conditional Branch atau Selection)</a:t>
            </a:r>
            <a:endParaRPr lang="en-GB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Buatlah algoritma untuk menentukan apakah bilangan tersebut genap atau ganjil</a:t>
            </a:r>
          </a:p>
          <a:p>
            <a:r>
              <a:rPr lang="id-ID" dirty="0" smtClean="0"/>
              <a:t>Algoritma</a:t>
            </a:r>
          </a:p>
          <a:p>
            <a:pPr lvl="1"/>
            <a:r>
              <a:rPr lang="id-ID" dirty="0" smtClean="0"/>
              <a:t>Input Bilangan</a:t>
            </a:r>
          </a:p>
          <a:p>
            <a:pPr lvl="1"/>
            <a:r>
              <a:rPr lang="id-ID" dirty="0" smtClean="0"/>
              <a:t>jika Bilangan mod 2=0 maka tampilkan “Bilangan Genap”</a:t>
            </a:r>
          </a:p>
          <a:p>
            <a:pPr lvl="1">
              <a:buNone/>
            </a:pPr>
            <a:endParaRPr lang="id-ID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algoritma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81000"/>
            <a:ext cx="87630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800" dirty="0" err="1" smtClean="0">
                <a:effectLst/>
              </a:rPr>
              <a:t>Contoh</a:t>
            </a:r>
            <a:r>
              <a:rPr lang="en-GB" sz="2800" dirty="0" smtClean="0">
                <a:effectLst/>
              </a:rPr>
              <a:t> </a:t>
            </a:r>
            <a:r>
              <a:rPr lang="id-ID" sz="2800" dirty="0" smtClean="0">
                <a:effectLst/>
              </a:rPr>
              <a:t>if-then (algoritma)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800" dirty="0" smtClean="0">
                <a:effectLst/>
              </a:rPr>
              <a:t>If (bilangan mod 2) = 0 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800" dirty="0" smtClean="0">
                <a:effectLst/>
              </a:rPr>
              <a:t>	output(“bilangan genap”)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800" dirty="0" smtClean="0">
                <a:effectLst/>
              </a:rPr>
              <a:t> </a:t>
            </a:r>
            <a:endParaRPr lang="id-ID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800" dirty="0" err="1" smtClean="0">
                <a:effectLst/>
              </a:rPr>
              <a:t>Pernyataan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diatas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dapat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ditulis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dalam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struktur</a:t>
            </a:r>
            <a:r>
              <a:rPr lang="en-GB" sz="2800" dirty="0" smtClean="0">
                <a:effectLst/>
              </a:rPr>
              <a:t> </a:t>
            </a:r>
            <a:r>
              <a:rPr lang="id-ID" sz="2800" dirty="0" smtClean="0">
                <a:effectLst/>
              </a:rPr>
              <a:t>u</a:t>
            </a:r>
            <a:r>
              <a:rPr lang="en-GB" sz="2800" dirty="0" smtClean="0">
                <a:effectLst/>
              </a:rPr>
              <a:t>mum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800" dirty="0" smtClean="0">
                <a:effectLst/>
              </a:rPr>
              <a:t>	</a:t>
            </a:r>
            <a:r>
              <a:rPr lang="en-GB" sz="2800" dirty="0" smtClean="0">
                <a:effectLst/>
                <a:latin typeface="Courier New" pitchFamily="49" charset="0"/>
              </a:rPr>
              <a:t>if </a:t>
            </a:r>
            <a:r>
              <a:rPr lang="en-GB" sz="2800" dirty="0" err="1" smtClean="0">
                <a:effectLst/>
                <a:latin typeface="Courier New" pitchFamily="49" charset="0"/>
              </a:rPr>
              <a:t>kondisi</a:t>
            </a:r>
            <a:r>
              <a:rPr lang="en-GB" sz="2800" dirty="0" smtClean="0">
                <a:effectLst/>
                <a:latin typeface="Courier New" pitchFamily="49" charset="0"/>
              </a:rPr>
              <a:t> 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800" dirty="0" smtClean="0">
                <a:effectLst/>
                <a:latin typeface="Courier New" pitchFamily="49" charset="0"/>
              </a:rPr>
              <a:t>		</a:t>
            </a:r>
            <a:r>
              <a:rPr lang="en-GB" sz="2800" dirty="0" err="1" smtClean="0">
                <a:effectLst/>
                <a:latin typeface="Courier New" pitchFamily="49" charset="0"/>
              </a:rPr>
              <a:t>aksi</a:t>
            </a:r>
            <a:endParaRPr lang="id-ID" sz="2800" dirty="0" smtClean="0">
              <a:effectLst/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800" dirty="0" smtClean="0"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228600"/>
            <a:ext cx="8226425" cy="5867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>
                <a:effectLst/>
              </a:rPr>
              <a:t>Contoh if-then-else (algoritma)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>
                <a:effectLst/>
              </a:rPr>
              <a:t>If (bilangan mod 2) = 0 then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>
                <a:effectLst/>
              </a:rPr>
              <a:t>	output(“bilangan genap”)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>
                <a:effectLst/>
              </a:rPr>
              <a:t>Else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>
                <a:effectLst/>
              </a:rPr>
              <a:t>	output(“bilangan ganjil”)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d-ID" sz="2400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err="1" smtClean="0">
                <a:effectLst/>
              </a:rPr>
              <a:t>Pernyataan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diatas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dapat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ditulis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dalam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struktur</a:t>
            </a:r>
            <a:r>
              <a:rPr lang="en-GB" sz="2800" dirty="0" smtClean="0">
                <a:effectLst/>
              </a:rPr>
              <a:t> </a:t>
            </a:r>
            <a:r>
              <a:rPr lang="id-ID" sz="2800" dirty="0" smtClean="0">
                <a:effectLst/>
              </a:rPr>
              <a:t>u</a:t>
            </a:r>
            <a:r>
              <a:rPr lang="en-GB" sz="2800" dirty="0" smtClean="0">
                <a:effectLst/>
              </a:rPr>
              <a:t>mum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800" dirty="0" smtClean="0">
                <a:effectLst/>
              </a:rPr>
              <a:t>	</a:t>
            </a:r>
            <a:r>
              <a:rPr lang="en-GB" sz="2800" dirty="0" smtClean="0">
                <a:effectLst/>
                <a:latin typeface="Courier New" pitchFamily="49" charset="0"/>
              </a:rPr>
              <a:t>if </a:t>
            </a:r>
            <a:r>
              <a:rPr lang="en-GB" sz="2800" dirty="0" err="1" smtClean="0">
                <a:effectLst/>
                <a:latin typeface="Courier New" pitchFamily="49" charset="0"/>
              </a:rPr>
              <a:t>kondisi</a:t>
            </a:r>
            <a:r>
              <a:rPr lang="en-GB" sz="2800" dirty="0" smtClean="0">
                <a:effectLst/>
                <a:latin typeface="Courier New" pitchFamily="49" charset="0"/>
              </a:rPr>
              <a:t> then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800" dirty="0" smtClean="0">
                <a:effectLst/>
                <a:latin typeface="Courier New" pitchFamily="49" charset="0"/>
              </a:rPr>
              <a:t>		</a:t>
            </a:r>
            <a:r>
              <a:rPr lang="en-GB" sz="2800" dirty="0" err="1" smtClean="0">
                <a:effectLst/>
                <a:latin typeface="Courier New" pitchFamily="49" charset="0"/>
              </a:rPr>
              <a:t>aksi</a:t>
            </a:r>
            <a:r>
              <a:rPr lang="id-ID" sz="2800" dirty="0" smtClean="0">
                <a:effectLst/>
                <a:latin typeface="Courier New" pitchFamily="49" charset="0"/>
              </a:rPr>
              <a:t>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800" dirty="0" smtClean="0">
                <a:effectLst/>
                <a:latin typeface="Courier New" pitchFamily="49" charset="0"/>
              </a:rPr>
              <a:t>	else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800" dirty="0" smtClean="0">
                <a:effectLst/>
                <a:latin typeface="Courier New" pitchFamily="49" charset="0"/>
              </a:rPr>
              <a:t>		aksi2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d-ID" sz="2800" dirty="0" smtClean="0">
              <a:effectLst/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d-ID" sz="3600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d-ID" sz="2400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2" descr="C:\Users\Rachma\Documents\Algoritma &amp; Pemrograman\struktur seleks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928670"/>
            <a:ext cx="5286412" cy="392909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Dirancang untuk menangani pengambilan keputusan yang melibatkan sejumlah pilihan alternatif yang diantaranya untuk menggantikan  pernyataan IF bertingkat.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Perintah Switch/Case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Buatlah algoritma unttuk menentukan hari yang dimaksud berdasarkan kode yang dimasukkan. Jika kode 1=Senin, 2=Selasa, 3=Rabu.  Jika kode yang dimasukkan salah, maka pilihannya tidak ada.</a:t>
            </a:r>
          </a:p>
          <a:p>
            <a:r>
              <a:rPr lang="id-ID" dirty="0" smtClean="0"/>
              <a:t>Algoritma</a:t>
            </a:r>
          </a:p>
          <a:p>
            <a:pPr lvl="1"/>
            <a:r>
              <a:rPr lang="id-ID" dirty="0" smtClean="0"/>
              <a:t>Masukkan Kode</a:t>
            </a:r>
          </a:p>
          <a:p>
            <a:pPr lvl="1"/>
            <a:r>
              <a:rPr lang="id-ID" dirty="0" smtClean="0"/>
              <a:t>Jika kode=1 maka hari=Senin</a:t>
            </a:r>
          </a:p>
          <a:p>
            <a:pPr lvl="1"/>
            <a:r>
              <a:rPr lang="id-ID" dirty="0" smtClean="0"/>
              <a:t>Jika kode=2 maka hari=Selasa</a:t>
            </a:r>
          </a:p>
          <a:p>
            <a:pPr lvl="1"/>
            <a:r>
              <a:rPr lang="id-ID" dirty="0" smtClean="0"/>
              <a:t>Jika kode=3 maka hari=Rabu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algoritma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381000"/>
            <a:ext cx="8226425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Contoh case (algoritma):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Switch (bilangan)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	case 1 : cout&lt;&lt;“Senin”;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	break;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	case 2: cout&lt;&lt;“Selasa”;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	break;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	case 3: cout&lt;&lt;“Rabu”;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	break;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	default: cout&lt;&lt;“Bukan angka 1, 2, dan 3”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	break;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dirty="0" smtClean="0"/>
              <a:t>}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idx="1"/>
          </p:nvPr>
        </p:nvSpPr>
        <p:spPr>
          <a:xfrm>
            <a:off x="455613" y="304800"/>
            <a:ext cx="8688387" cy="5791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/>
              <a:t>Struktur umum case: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Switch (variabel penentu percabangan/ekspresi)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case 1 : konstanta 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		pernyataan 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		break;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case 2: konstanta 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		pernyataan 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		break;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case n: konstanta n;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		pernyataan n;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		break;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default: pernyataan lain;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			break;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smtClean="0">
                <a:latin typeface="Courier New" pitchFamily="49" charset="0"/>
              </a:rPr>
              <a:t>}</a:t>
            </a:r>
            <a:endParaRPr lang="en-GB" sz="240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08463"/>
            <a:ext cx="3938588" cy="36512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12E4259-E384-4F21-B8D5-D80161BC058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0" y="2520950"/>
            <a:ext cx="3938588" cy="1660525"/>
          </a:xfrm>
        </p:spPr>
        <p:txBody>
          <a:bodyPr/>
          <a:lstStyle/>
          <a:p>
            <a:pPr eaLnBrk="1" hangingPunct="1">
              <a:defRPr/>
            </a:pPr>
            <a:endParaRPr lang="id-ID"/>
          </a:p>
        </p:txBody>
      </p:sp>
      <p:sp>
        <p:nvSpPr>
          <p:cNvPr id="6" name="タイトル 5"/>
          <p:cNvSpPr txBox="1">
            <a:spLocks/>
          </p:cNvSpPr>
          <p:nvPr/>
        </p:nvSpPr>
        <p:spPr>
          <a:xfrm>
            <a:off x="800100" y="952500"/>
            <a:ext cx="7543800" cy="822325"/>
          </a:xfrm>
          <a:prstGeom prst="rect">
            <a:avLst/>
          </a:prstGeom>
        </p:spPr>
        <p:txBody>
          <a:bodyPr lIns="68580" tIns="34290" rIns="68580" bIns="3429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kumimoji="1" lang="en-US" altLang="ja-JP" sz="4500" dirty="0" err="1"/>
              <a:t>Doa</a:t>
            </a:r>
            <a:r>
              <a:rPr kumimoji="1" lang="en-US" altLang="ja-JP" sz="4500" dirty="0"/>
              <a:t> </a:t>
            </a:r>
            <a:r>
              <a:rPr kumimoji="1" lang="en-US" altLang="ja-JP" sz="4500" dirty="0" err="1"/>
              <a:t>Pembuka</a:t>
            </a:r>
            <a:r>
              <a:rPr kumimoji="1" lang="en-US" altLang="ja-JP" sz="4500" dirty="0"/>
              <a:t> </a:t>
            </a:r>
            <a:r>
              <a:rPr kumimoji="1" lang="en-US" altLang="ja-JP" sz="4500" dirty="0" err="1"/>
              <a:t>Perkuliahan</a:t>
            </a:r>
            <a:endParaRPr kumimoji="1" lang="ja-JP" altLang="en-US" sz="4500" dirty="0"/>
          </a:p>
        </p:txBody>
      </p:sp>
      <p:sp>
        <p:nvSpPr>
          <p:cNvPr id="7" name="フッター プレースホルダー 9"/>
          <p:cNvSpPr>
            <a:spLocks noGrp="1"/>
          </p:cNvSpPr>
          <p:nvPr>
            <p:ph type="ftr" sz="quarter" idx="14"/>
          </p:nvPr>
        </p:nvSpPr>
        <p:spPr>
          <a:xfrm>
            <a:off x="607219" y="5653088"/>
            <a:ext cx="6100763" cy="205740"/>
          </a:xfrm>
        </p:spPr>
        <p:txBody>
          <a:bodyPr/>
          <a:lstStyle/>
          <a:p>
            <a:pPr>
              <a:defRPr/>
            </a:pPr>
            <a:r>
              <a:rPr lang="en-US"/>
              <a:t>The Power of PowerPoint | thepopp.com</a:t>
            </a:r>
          </a:p>
        </p:txBody>
      </p:sp>
      <p:sp>
        <p:nvSpPr>
          <p:cNvPr id="7176" name="スライド番号プレースホルダー 10"/>
          <p:cNvSpPr txBox="1">
            <a:spLocks/>
          </p:cNvSpPr>
          <p:nvPr/>
        </p:nvSpPr>
        <p:spPr bwMode="auto">
          <a:xfrm>
            <a:off x="65088" y="5653088"/>
            <a:ext cx="39211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DFF8D02-9412-4EA3-A9BC-1B15054F6A4E}" type="slidenum">
              <a:rPr lang="en-US" sz="900">
                <a:solidFill>
                  <a:srgbClr val="FFFFF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900">
              <a:solidFill>
                <a:srgbClr val="FFFFFF"/>
              </a:solidFill>
            </a:endParaRPr>
          </a:p>
        </p:txBody>
      </p:sp>
      <p:pic>
        <p:nvPicPr>
          <p:cNvPr id="9" name="Picture 8" descr="http://doamustajab.com/wp-content/uploads/2015/07/doa-sebelum-belaj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482850"/>
            <a:ext cx="8932863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44850" y="1797050"/>
            <a:ext cx="4184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ar-AE" sz="4000"/>
              <a:t>بسْمِ اللهِ الرَّحْمنِ الَّرحِيْمِ</a:t>
            </a:r>
          </a:p>
        </p:txBody>
      </p:sp>
    </p:spTree>
    <p:extLst>
      <p:ext uri="{BB962C8B-B14F-4D97-AF65-F5344CB8AC3E}">
        <p14:creationId xmlns:p14="http://schemas.microsoft.com/office/powerpoint/2010/main" val="201609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dirty="0" smtClean="0"/>
              <a:t>Mengerjakan instruksi secara berulang-ulang.</a:t>
            </a:r>
          </a:p>
          <a:p>
            <a:pPr eaLnBrk="1" hangingPunct="1">
              <a:defRPr/>
            </a:pPr>
            <a:r>
              <a:rPr lang="id-ID" dirty="0" smtClean="0"/>
              <a:t>Contoh struktur looping adalah for, do-while dan while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d-ID" sz="4000" smtClean="0"/>
              <a:t>Pengulangan (Looping/Repetition)</a:t>
            </a:r>
            <a:endParaRPr lang="en-GB" sz="4000" smtClean="0"/>
          </a:p>
        </p:txBody>
      </p:sp>
      <p:pic>
        <p:nvPicPr>
          <p:cNvPr id="4" name="Picture 2" descr="C:\Users\Rachma\Documents\Algoritma &amp; Pemrograman\pengulanga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928926" y="2500306"/>
            <a:ext cx="50292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2" descr="C:\Users\Rachma\Documents\Algoritma &amp; Pemrograman\pengulangan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928670"/>
            <a:ext cx="5029200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457200"/>
            <a:ext cx="8226425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dirty="0" smtClean="0"/>
              <a:t>Contoh For (algoritma)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dirty="0" smtClean="0"/>
              <a:t>For Y←1 to 10 do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dirty="0" smtClean="0"/>
              <a:t>		print “</a:t>
            </a:r>
            <a:r>
              <a:rPr lang="en-US" dirty="0" smtClean="0"/>
              <a:t>USM</a:t>
            </a:r>
            <a:r>
              <a:rPr lang="id-ID" dirty="0" smtClean="0"/>
              <a:t>”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d-ID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dirty="0" smtClean="0"/>
              <a:t>Struktur umum: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For (inisialisasi; syarat; kontrol)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	pernyataan</a:t>
            </a:r>
            <a:endParaRPr lang="en-US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d-ID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dirty="0" smtClean="0"/>
              <a:t>Contoh (dalam bahasa C++)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for(x=1; x&lt;=10; x++)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		cout&lt;&lt; “</a:t>
            </a:r>
            <a:r>
              <a:rPr lang="en-US" dirty="0" smtClean="0">
                <a:latin typeface="Courier New" pitchFamily="49" charset="0"/>
              </a:rPr>
              <a:t>USM</a:t>
            </a:r>
            <a:r>
              <a:rPr lang="id-ID" dirty="0" smtClean="0">
                <a:latin typeface="Courier New" pitchFamily="49" charset="0"/>
              </a:rPr>
              <a:t>\n”;</a:t>
            </a:r>
            <a:endParaRPr lang="en-GB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381000"/>
            <a:ext cx="8226425" cy="5715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Contoh Do While (algoritma)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y←1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Do print “</a:t>
            </a:r>
            <a:r>
              <a:rPr lang="en-US" dirty="0" smtClean="0"/>
              <a:t>USM</a:t>
            </a:r>
            <a:r>
              <a:rPr lang="id-ID" dirty="0" smtClean="0"/>
              <a:t>”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		y←y+1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While (y&lt;=10)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d-ID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Struktur umum: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do pernyataan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while (kondisi)</a:t>
            </a:r>
            <a:endParaRPr lang="en-GB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533400"/>
            <a:ext cx="8226425" cy="556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Contoh do-while (dalam bahasa C++)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x=1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do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	cout&lt;&lt;“</a:t>
            </a:r>
            <a:r>
              <a:rPr lang="en-US" dirty="0" smtClean="0">
                <a:latin typeface="Courier New" pitchFamily="49" charset="0"/>
              </a:rPr>
              <a:t>USM</a:t>
            </a:r>
            <a:r>
              <a:rPr lang="id-ID" dirty="0" smtClean="0">
                <a:latin typeface="Courier New" pitchFamily="49" charset="0"/>
              </a:rPr>
              <a:t>\n”;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	x=x+1;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while(x&lt;=10)</a:t>
            </a:r>
            <a:endParaRPr lang="en-GB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304800"/>
            <a:ext cx="8226425" cy="5791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Contoh while (algoritma)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y←1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While (y&lt;=10)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 	print “</a:t>
            </a:r>
            <a:r>
              <a:rPr lang="en-US" dirty="0" smtClean="0"/>
              <a:t>USM</a:t>
            </a:r>
            <a:r>
              <a:rPr lang="id-ID" dirty="0" smtClean="0"/>
              <a:t>”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d-ID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Struktur umum while: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While(kondisi)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		pernyataan</a:t>
            </a:r>
            <a:r>
              <a:rPr lang="id-ID" dirty="0" smtClean="0"/>
              <a:t>	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685800"/>
            <a:ext cx="8226425" cy="541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/>
              <a:t>Contoh while (dalam bahasa C++)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x=1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while(x&lt;=10)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	cout&lt;&lt;“</a:t>
            </a:r>
            <a:r>
              <a:rPr lang="en-US" dirty="0" smtClean="0">
                <a:latin typeface="Courier New" pitchFamily="49" charset="0"/>
              </a:rPr>
              <a:t>USM</a:t>
            </a:r>
            <a:r>
              <a:rPr lang="id-ID" dirty="0" smtClean="0">
                <a:latin typeface="Courier New" pitchFamily="49" charset="0"/>
              </a:rPr>
              <a:t>\n”;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	x=x+1;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dirty="0" smtClean="0"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Buatlah algoritma untuk menampilkan 6 buah baris yang berisi tulisan “</a:t>
            </a:r>
            <a:r>
              <a:rPr lang="en-US" dirty="0" smtClean="0"/>
              <a:t>UNIVERSITAS SAINTEK MUHAMMADIYAH</a:t>
            </a:r>
            <a:r>
              <a:rPr lang="id-ID" dirty="0" smtClean="0"/>
              <a:t>”</a:t>
            </a:r>
          </a:p>
          <a:p>
            <a:r>
              <a:rPr lang="id-ID" dirty="0" smtClean="0"/>
              <a:t>Algoritma: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Algoritma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3357562"/>
            <a:ext cx="3429024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id-ID" dirty="0" smtClean="0"/>
              <a:t>bil ←1</a:t>
            </a:r>
          </a:p>
          <a:p>
            <a:pPr lvl="1"/>
            <a:r>
              <a:rPr lang="id-ID" dirty="0" smtClean="0"/>
              <a:t>WHILE bil ≤ 6</a:t>
            </a:r>
          </a:p>
          <a:p>
            <a:pPr lvl="2">
              <a:buNone/>
            </a:pPr>
            <a:r>
              <a:rPr lang="id-ID" dirty="0" smtClean="0"/>
              <a:t>   tampilkan(“STMIKMJ”)</a:t>
            </a:r>
          </a:p>
          <a:p>
            <a:pPr lvl="2">
              <a:buNone/>
            </a:pPr>
            <a:r>
              <a:rPr lang="id-ID" dirty="0" smtClean="0"/>
              <a:t>   bil ←bil+1</a:t>
            </a:r>
          </a:p>
          <a:p>
            <a:pPr lvl="2">
              <a:buNone/>
            </a:pPr>
            <a:r>
              <a:rPr lang="id-ID" dirty="0" smtClean="0"/>
              <a:t>END WHILE</a:t>
            </a:r>
          </a:p>
          <a:p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4786314" y="3451870"/>
            <a:ext cx="3429024" cy="14773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endParaRPr lang="id-ID" dirty="0" smtClean="0"/>
          </a:p>
          <a:p>
            <a:pPr lvl="1"/>
            <a:r>
              <a:rPr lang="id-ID" dirty="0" smtClean="0"/>
              <a:t>FOR bil ←1 to 6</a:t>
            </a:r>
          </a:p>
          <a:p>
            <a:pPr lvl="2">
              <a:buNone/>
            </a:pPr>
            <a:r>
              <a:rPr lang="id-ID" dirty="0" smtClean="0"/>
              <a:t>tampilkan(“STMIKMJ”)</a:t>
            </a:r>
          </a:p>
          <a:p>
            <a:pPr lvl="2">
              <a:buNone/>
            </a:pPr>
            <a:r>
              <a:rPr lang="id-ID" dirty="0" smtClean="0"/>
              <a:t>END FOR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alamat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 err="1" smtClean="0"/>
              <a:t>telepon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NIM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.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i="1" dirty="0" smtClean="0"/>
              <a:t>entry</a:t>
            </a:r>
            <a:r>
              <a:rPr lang="en-US" sz="2400" dirty="0" smtClean="0"/>
              <a:t>/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i="1" dirty="0" smtClean="0"/>
              <a:t>record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Penggunaan</a:t>
            </a:r>
            <a:r>
              <a:rPr lang="en-US" sz="3200" dirty="0" smtClean="0"/>
              <a:t> If-Then &amp; Repeat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71472" y="3929066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/>
                <a:gridCol w="250033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Alamat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Telepon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13599001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Ahmad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Sadikin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Jl. </a:t>
                      </a:r>
                      <a:r>
                        <a:rPr lang="en-US" dirty="0" err="1" smtClean="0"/>
                        <a:t>Mawar</a:t>
                      </a:r>
                      <a:r>
                        <a:rPr lang="en-US" dirty="0" smtClean="0"/>
                        <a:t> 31A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2504321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13599009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Rusli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Nasution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Jl. Dago 231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2503456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13599087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Hamidah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Tanjung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Jl. </a:t>
                      </a:r>
                      <a:r>
                        <a:rPr lang="en-US" dirty="0" err="1" smtClean="0"/>
                        <a:t>Pelesiran</a:t>
                      </a:r>
                      <a:r>
                        <a:rPr lang="en-US" dirty="0" smtClean="0"/>
                        <a:t>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2519038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/>
          </a:bodyPr>
          <a:lstStyle/>
          <a:p>
            <a:r>
              <a:rPr lang="en-US" dirty="0" err="1" smtClean="0"/>
              <a:t>Misalkan</a:t>
            </a:r>
            <a:r>
              <a:rPr lang="en-US" dirty="0" smtClean="0"/>
              <a:t> NIM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x,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NIM=x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tinjau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pertama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dalam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tabel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NIM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pada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x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ambil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Alamat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Telepon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dari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tersebut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tinjau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berikutnya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dalam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tabel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NIM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pada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=x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ambil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Alamat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Telepon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dari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tersebut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tinjau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berikutnya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dalam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tabel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….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5686436" cy="4768865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Suatu teknik pemrograman dimana penulisan instruksi secara sistematis, logis dan tersusun berdasarkan algoritma yang sederhana dan mudah dipahami</a:t>
            </a:r>
          </a:p>
          <a:p>
            <a:endParaRPr lang="id-ID" dirty="0" smtClean="0"/>
          </a:p>
          <a:p>
            <a:r>
              <a:rPr lang="id-ID" dirty="0" smtClean="0"/>
              <a:t>Prinsip pemrograman terstruktur: jika suatu proses sudah sampai pada titik tertentu, maka proses selanjutnya tidak bisa melakukan proses pada baris sebelumnya.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Pemrograman Terstruktur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5857884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357298"/>
            <a:ext cx="221457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repeat </a:t>
            </a:r>
            <a:r>
              <a:rPr lang="en-US" dirty="0" err="1" smtClean="0"/>
              <a:t>atau</a:t>
            </a:r>
            <a:r>
              <a:rPr lang="en-US" dirty="0" smtClean="0"/>
              <a:t> for </a:t>
            </a:r>
            <a:r>
              <a:rPr lang="en-US" dirty="0" err="1" smtClean="0"/>
              <a:t>atau</a:t>
            </a:r>
            <a:r>
              <a:rPr lang="en-US" dirty="0" smtClean="0"/>
              <a:t> while-do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tinjau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pertama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tabel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NIM yang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dicari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belum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ditemukan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belum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akhir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tabel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NIM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pada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tabel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=x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tulis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Alamat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Telepon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dari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tersebut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tinjau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ulang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berikutnya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dalam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tabel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85786" y="285728"/>
          <a:ext cx="7829576" cy="7128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858"/>
                <a:gridCol w="3204260"/>
                <a:gridCol w="1153458"/>
              </a:tblGrid>
              <a:tr h="448314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UNTUK..AKHIR UNTUK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Pernyataan</a:t>
                      </a:r>
                      <a:r>
                        <a:rPr lang="id-ID" baseline="0" dirty="0" smtClean="0"/>
                        <a:t> FOR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Hasil</a:t>
                      </a:r>
                      <a:endParaRPr lang="id-ID" dirty="0"/>
                    </a:p>
                  </a:txBody>
                  <a:tcPr/>
                </a:tc>
              </a:tr>
              <a:tr h="1768691">
                <a:tc>
                  <a:txBody>
                    <a:bodyPr/>
                    <a:lstStyle/>
                    <a:p>
                      <a:r>
                        <a:rPr lang="id-ID" dirty="0" smtClean="0"/>
                        <a:t>UNTUK bil=1 s.d. 5</a:t>
                      </a:r>
                    </a:p>
                    <a:p>
                      <a:r>
                        <a:rPr lang="id-ID" dirty="0" smtClean="0"/>
                        <a:t>   tampilkan(bil)</a:t>
                      </a:r>
                    </a:p>
                    <a:p>
                      <a:r>
                        <a:rPr lang="id-ID" dirty="0" smtClean="0"/>
                        <a:t>AKHIR-UNTUK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For(bil=1; bil &lt;= 5; bil++)</a:t>
                      </a:r>
                    </a:p>
                    <a:p>
                      <a:r>
                        <a:rPr lang="id-ID" dirty="0" smtClean="0"/>
                        <a:t>    cout&lt;&lt;bil&lt;&lt;endl;</a:t>
                      </a:r>
                    </a:p>
                    <a:p>
                      <a:r>
                        <a:rPr lang="id-ID" b="1" dirty="0" smtClean="0"/>
                        <a:t>Catatan:</a:t>
                      </a:r>
                    </a:p>
                    <a:p>
                      <a:r>
                        <a:rPr lang="id-ID" dirty="0" smtClean="0"/>
                        <a:t>Bil++ identik</a:t>
                      </a:r>
                      <a:r>
                        <a:rPr lang="id-ID" baseline="0" dirty="0" smtClean="0"/>
                        <a:t> dgn bil=bil+1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</a:p>
                    <a:p>
                      <a:r>
                        <a:rPr lang="id-ID" dirty="0" smtClean="0"/>
                        <a:t>2</a:t>
                      </a:r>
                    </a:p>
                    <a:p>
                      <a:r>
                        <a:rPr lang="id-ID" dirty="0" smtClean="0"/>
                        <a:t>3</a:t>
                      </a:r>
                    </a:p>
                    <a:p>
                      <a:r>
                        <a:rPr lang="id-ID" dirty="0" smtClean="0"/>
                        <a:t>4</a:t>
                      </a:r>
                    </a:p>
                    <a:p>
                      <a:r>
                        <a:rPr lang="id-ID" dirty="0" smtClean="0"/>
                        <a:t>5</a:t>
                      </a:r>
                    </a:p>
                  </a:txBody>
                  <a:tcPr/>
                </a:tc>
              </a:tr>
              <a:tr h="1437061">
                <a:tc>
                  <a:txBody>
                    <a:bodyPr/>
                    <a:lstStyle/>
                    <a:p>
                      <a:r>
                        <a:rPr lang="id-ID" dirty="0" smtClean="0"/>
                        <a:t>UNTUK</a:t>
                      </a:r>
                      <a:r>
                        <a:rPr lang="id-ID" baseline="0" dirty="0" smtClean="0"/>
                        <a:t> bil=1 s.d 8 LANGKAH 3</a:t>
                      </a:r>
                    </a:p>
                    <a:p>
                      <a:r>
                        <a:rPr lang="id-ID" dirty="0" smtClean="0"/>
                        <a:t>   tampilkan(bil)</a:t>
                      </a:r>
                    </a:p>
                    <a:p>
                      <a:r>
                        <a:rPr lang="id-ID" dirty="0" smtClean="0"/>
                        <a:t>AKHIR-UNTUK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For(bil=1;bil &lt;= 8;</a:t>
                      </a:r>
                      <a:r>
                        <a:rPr lang="id-ID" baseline="0" dirty="0" smtClean="0"/>
                        <a:t> bil+=3)</a:t>
                      </a:r>
                    </a:p>
                    <a:p>
                      <a:r>
                        <a:rPr lang="id-ID" baseline="0" dirty="0" smtClean="0"/>
                        <a:t>   cout&lt;&lt;bil&lt;&lt;endl;</a:t>
                      </a:r>
                    </a:p>
                    <a:p>
                      <a:r>
                        <a:rPr lang="id-ID" b="1" baseline="0" dirty="0" smtClean="0"/>
                        <a:t>Catatan:</a:t>
                      </a:r>
                    </a:p>
                    <a:p>
                      <a:r>
                        <a:rPr lang="id-ID" baseline="0" dirty="0" smtClean="0"/>
                        <a:t>Bil=+3 identik dgn bil=bil+3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</a:p>
                    <a:p>
                      <a:r>
                        <a:rPr lang="id-ID" dirty="0" smtClean="0"/>
                        <a:t>4</a:t>
                      </a:r>
                    </a:p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</a:tr>
              <a:tr h="1437061">
                <a:tc>
                  <a:txBody>
                    <a:bodyPr/>
                    <a:lstStyle/>
                    <a:p>
                      <a:r>
                        <a:rPr lang="id-ID" dirty="0" smtClean="0"/>
                        <a:t>UNTUK bil=8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dirty="0" smtClean="0"/>
                        <a:t>s.d 5 LANGKAH -1</a:t>
                      </a:r>
                    </a:p>
                    <a:p>
                      <a:r>
                        <a:rPr lang="id-ID" dirty="0" smtClean="0"/>
                        <a:t>   tampilkan(bil)</a:t>
                      </a:r>
                    </a:p>
                    <a:p>
                      <a:r>
                        <a:rPr lang="id-ID" dirty="0" smtClean="0"/>
                        <a:t>AKHIR-UNTUK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For(bil=8; bil&gt;=5;</a:t>
                      </a:r>
                      <a:r>
                        <a:rPr lang="id-ID" baseline="0" dirty="0" smtClean="0"/>
                        <a:t> bil--)</a:t>
                      </a:r>
                    </a:p>
                    <a:p>
                      <a:r>
                        <a:rPr lang="id-ID" baseline="0" dirty="0" smtClean="0"/>
                        <a:t>   cout&lt;&lt;bil&lt;&lt;endl;</a:t>
                      </a:r>
                    </a:p>
                    <a:p>
                      <a:r>
                        <a:rPr lang="id-ID" b="1" baseline="0" dirty="0" smtClean="0"/>
                        <a:t>Catatan:</a:t>
                      </a:r>
                    </a:p>
                    <a:p>
                      <a:r>
                        <a:rPr lang="id-ID" baseline="0" dirty="0" smtClean="0"/>
                        <a:t>Bil—identik dgn bil=bil-1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</a:p>
                    <a:p>
                      <a:r>
                        <a:rPr lang="id-ID" dirty="0" smtClean="0"/>
                        <a:t>7</a:t>
                      </a:r>
                    </a:p>
                    <a:p>
                      <a:r>
                        <a:rPr lang="id-ID" dirty="0" smtClean="0"/>
                        <a:t>6</a:t>
                      </a:r>
                    </a:p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448314">
                <a:tc>
                  <a:txBody>
                    <a:bodyPr/>
                    <a:lstStyle/>
                    <a:p>
                      <a:r>
                        <a:rPr lang="id-ID" dirty="0" smtClean="0"/>
                        <a:t>UNTUK bil=10</a:t>
                      </a:r>
                      <a:r>
                        <a:rPr lang="id-ID" baseline="0" dirty="0" smtClean="0"/>
                        <a:t> s.d. 5 LANGKAH -2</a:t>
                      </a:r>
                    </a:p>
                    <a:p>
                      <a:r>
                        <a:rPr lang="id-ID" baseline="0" dirty="0" smtClean="0"/>
                        <a:t>   tampilkan(bil)</a:t>
                      </a:r>
                    </a:p>
                    <a:p>
                      <a:r>
                        <a:rPr lang="id-ID" baseline="0" dirty="0" smtClean="0"/>
                        <a:t>AKHIR-UNTUK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For(bil=10;</a:t>
                      </a:r>
                      <a:r>
                        <a:rPr lang="id-ID" baseline="0" dirty="0" smtClean="0"/>
                        <a:t> bil&gt;=5; bil=-2)</a:t>
                      </a:r>
                    </a:p>
                    <a:p>
                      <a:r>
                        <a:rPr lang="id-ID" baseline="0" dirty="0" smtClean="0"/>
                        <a:t>    cout&lt;&lt;bil&lt;&lt;endl;</a:t>
                      </a:r>
                    </a:p>
                    <a:p>
                      <a:r>
                        <a:rPr lang="id-ID" b="1" baseline="0" dirty="0" smtClean="0"/>
                        <a:t>Catatan:</a:t>
                      </a:r>
                    </a:p>
                    <a:p>
                      <a:r>
                        <a:rPr lang="id-ID" baseline="0" dirty="0" smtClean="0"/>
                        <a:t>Bil=-2 identik dgn bil=bil-2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</a:p>
                    <a:p>
                      <a:r>
                        <a:rPr lang="id-ID" dirty="0" smtClean="0"/>
                        <a:t>8</a:t>
                      </a:r>
                    </a:p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r>
              <a:rPr lang="id-ID" sz="2800" i="1" dirty="0" smtClean="0"/>
              <a:t>Bunga Majemuk: </a:t>
            </a:r>
            <a:r>
              <a:rPr lang="id-ID" sz="2800" dirty="0" smtClean="0"/>
              <a:t>Amir menabung sebesar 5 juta dan setiap tahun mendapatkan bunga majemuk 7%.  Buatlah algoritma yang menampilkan uang Amir dari tahun pertama hingga akhir tahun ke delapan.</a:t>
            </a:r>
          </a:p>
          <a:p>
            <a:r>
              <a:rPr lang="id-ID" sz="2800" dirty="0" smtClean="0"/>
              <a:t>Algoritma</a:t>
            </a:r>
          </a:p>
          <a:p>
            <a:pPr lvl="1"/>
            <a:r>
              <a:rPr lang="id-ID" sz="2400" dirty="0" smtClean="0"/>
              <a:t>Pokok←5000000</a:t>
            </a:r>
          </a:p>
          <a:p>
            <a:pPr lvl="1"/>
            <a:r>
              <a:rPr lang="id-ID" sz="2400" dirty="0" smtClean="0"/>
              <a:t>FOR tahun ← 1 s.d 8</a:t>
            </a:r>
          </a:p>
          <a:p>
            <a:pPr lvl="2"/>
            <a:r>
              <a:rPr lang="id-ID" sz="2000" dirty="0" smtClean="0"/>
              <a:t>Bunga ← pokok*7/10</a:t>
            </a:r>
          </a:p>
          <a:p>
            <a:pPr lvl="2"/>
            <a:r>
              <a:rPr lang="id-ID" sz="2000" dirty="0" smtClean="0"/>
              <a:t>Tampilkan(tahun, pokok, bunga)</a:t>
            </a:r>
          </a:p>
          <a:p>
            <a:pPr lvl="2"/>
            <a:r>
              <a:rPr lang="id-ID" sz="2000" dirty="0" smtClean="0"/>
              <a:t>Pokok ← pokok+bunga</a:t>
            </a:r>
          </a:p>
          <a:p>
            <a:pPr lvl="1"/>
            <a:r>
              <a:rPr lang="id-ID" sz="2400" dirty="0" smtClean="0"/>
              <a:t>END-FOR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id-ID" sz="3600" b="1" dirty="0" smtClean="0"/>
              <a:t>Contoh Algoritma (FOR)</a:t>
            </a:r>
            <a:endParaRPr lang="id-ID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Perancangan program top-down</a:t>
            </a:r>
          </a:p>
          <a:p>
            <a:r>
              <a:rPr lang="id-ID" dirty="0" smtClean="0"/>
              <a:t>Fokus pada algoritma dan aliran program</a:t>
            </a:r>
          </a:p>
          <a:p>
            <a:r>
              <a:rPr lang="id-ID" dirty="0" smtClean="0"/>
              <a:t>Program dibagi menjadi beberapa sub modul atau prosedur atau fungsi</a:t>
            </a:r>
          </a:p>
          <a:p>
            <a:pPr>
              <a:buNone/>
            </a:pP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Ciri-ciri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Ide awalnya adalah untuk menghindari penggunaan GOTO (lompat pada bagian program tertentu-kebagian bawah atau kebagian atas dari posisi program saat ini)</a:t>
            </a: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Metode Dasar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Dengan pemrograman terstruktur:</a:t>
            </a:r>
          </a:p>
          <a:p>
            <a:pPr lvl="1"/>
            <a:r>
              <a:rPr lang="id-ID" dirty="0" smtClean="0"/>
              <a:t>Kebutuhan melompat kebagian bawah program digantikan dengan perintah Selection (If, Case, Select, Switch, ...)</a:t>
            </a:r>
          </a:p>
          <a:p>
            <a:pPr lvl="1"/>
            <a:r>
              <a:rPr lang="id-ID" dirty="0" smtClean="0"/>
              <a:t>Kebutuhan melompat kebagian atas program digantikan dengan perintah Looping (For, While-Do, Do-While)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Metode Dasar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b="1" dirty="0" smtClean="0"/>
              <a:t>Sequence</a:t>
            </a:r>
            <a:r>
              <a:rPr lang="id-ID" dirty="0" smtClean="0"/>
              <a:t>: program yang tidak memiliki lompatan. Baris program dijalankan berurutan.</a:t>
            </a:r>
          </a:p>
          <a:p>
            <a:r>
              <a:rPr lang="id-ID" b="1" dirty="0" smtClean="0"/>
              <a:t>Selection</a:t>
            </a:r>
            <a:r>
              <a:rPr lang="id-ID" dirty="0" smtClean="0"/>
              <a:t>: program yang memiliki pilihan, apakah harus menjalankan program sesuai urutannya atau melompati sejumlah baris program tersebut.</a:t>
            </a:r>
          </a:p>
          <a:p>
            <a:r>
              <a:rPr lang="id-ID" b="1" dirty="0" smtClean="0"/>
              <a:t>Looping</a:t>
            </a:r>
            <a:r>
              <a:rPr lang="id-ID" dirty="0" smtClean="0"/>
              <a:t>: program yang juga mengandung pilihan apakah akan mengulangi program yang sudah dijalankan sebelumnya atau tidak.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/>
          <a:p>
            <a:r>
              <a:rPr lang="id-ID" dirty="0" smtClean="0"/>
              <a:t>Struktur Dasar Program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dirty="0" smtClean="0"/>
              <a:t>Tiap instruksi dikerjakan satu per satu</a:t>
            </a:r>
          </a:p>
          <a:p>
            <a:pPr eaLnBrk="1" hangingPunct="1">
              <a:defRPr/>
            </a:pPr>
            <a:r>
              <a:rPr lang="id-ID" dirty="0" smtClean="0"/>
              <a:t>Tiap instruksi dilaksanakan tepat sekali (tidak ada instruksi yang diulang)</a:t>
            </a:r>
          </a:p>
          <a:p>
            <a:pPr eaLnBrk="1" hangingPunct="1">
              <a:defRPr/>
            </a:pPr>
            <a:r>
              <a:rPr lang="id-ID" dirty="0" smtClean="0"/>
              <a:t>Tiap instruksi dilaksanakan dengan urutan yang sama antara pemroses dengan yang tertulis di dalam teks algoritmanya</a:t>
            </a:r>
          </a:p>
          <a:p>
            <a:pPr eaLnBrk="1" hangingPunct="1">
              <a:defRPr/>
            </a:pPr>
            <a:r>
              <a:rPr lang="id-ID" dirty="0" smtClean="0"/>
              <a:t>Akhir dari instruksi terakhir merupakan akhir algoritma</a:t>
            </a:r>
            <a:endParaRPr lang="en-GB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mtClean="0"/>
              <a:t>Runtunan (Sequence)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2" descr="C:\Users\Rachma\Documents\Algoritma &amp; Pemrograman\tukar variabel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24400" y="1828800"/>
            <a:ext cx="3733800" cy="3962400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d-ID" dirty="0" smtClean="0"/>
              <a:t>Algoritma menukar dua isi variabel</a:t>
            </a:r>
          </a:p>
        </p:txBody>
      </p:sp>
      <p:pic>
        <p:nvPicPr>
          <p:cNvPr id="25604" name="Picture 3" descr="C:\Users\Rachma\Documents\Algoritma &amp; Pemrograman\gbr tukar is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828800"/>
            <a:ext cx="3429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659</TotalTime>
  <Words>927</Words>
  <Application>Microsoft Office PowerPoint</Application>
  <PresentationFormat>On-screen Show (4:3)</PresentationFormat>
  <Paragraphs>269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ＭＳ Ｐゴシック</vt:lpstr>
      <vt:lpstr>Arial</vt:lpstr>
      <vt:lpstr>Calibri</vt:lpstr>
      <vt:lpstr>Century Gothic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Konstruksi Dasar Algoritma</vt:lpstr>
      <vt:lpstr>PowerPoint Presentation</vt:lpstr>
      <vt:lpstr>Pemrograman Terstruktur</vt:lpstr>
      <vt:lpstr>Ciri-ciri </vt:lpstr>
      <vt:lpstr>Metode Dasar</vt:lpstr>
      <vt:lpstr>Metode Dasar</vt:lpstr>
      <vt:lpstr>Struktur Dasar Program</vt:lpstr>
      <vt:lpstr>Runtunan (Sequence)</vt:lpstr>
      <vt:lpstr>Algoritma menukar dua isi variabel</vt:lpstr>
      <vt:lpstr>Contoh algoritma</vt:lpstr>
      <vt:lpstr>Pemilihan (Conditional Branch atau Selection)</vt:lpstr>
      <vt:lpstr>Contoh algoritma</vt:lpstr>
      <vt:lpstr>PowerPoint Presentation</vt:lpstr>
      <vt:lpstr>PowerPoint Presentation</vt:lpstr>
      <vt:lpstr>PowerPoint Presentation</vt:lpstr>
      <vt:lpstr>Perintah Switch/Case</vt:lpstr>
      <vt:lpstr>Contoh algoritma</vt:lpstr>
      <vt:lpstr>PowerPoint Presentation</vt:lpstr>
      <vt:lpstr>PowerPoint Presentation</vt:lpstr>
      <vt:lpstr>Pengulangan (Looping/Repetition)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Algoritma</vt:lpstr>
      <vt:lpstr>Penggunaan If-Then &amp; Repeat</vt:lpstr>
      <vt:lpstr>PowerPoint Presentation</vt:lpstr>
      <vt:lpstr>PowerPoint Presentation</vt:lpstr>
      <vt:lpstr>PowerPoint Presentation</vt:lpstr>
      <vt:lpstr>Contoh Algoritma (FOR)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BASUAF</dc:creator>
  <cp:lastModifiedBy>mang achink</cp:lastModifiedBy>
  <cp:revision>45</cp:revision>
  <dcterms:created xsi:type="dcterms:W3CDTF">2017-09-29T07:55:36Z</dcterms:created>
  <dcterms:modified xsi:type="dcterms:W3CDTF">2023-07-20T23:58:05Z</dcterms:modified>
</cp:coreProperties>
</file>