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71" r:id="rId9"/>
    <p:sldId id="262" r:id="rId10"/>
    <p:sldId id="267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0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6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8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08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44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07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3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3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8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FD96D5-A42B-4923-9AB3-DE243F65213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FF47-291D-49CB-8D29-BD3D1359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7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PL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Arief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Sutisna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internal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(method)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service </a:t>
            </a:r>
            <a:r>
              <a:rPr lang="en-US" dirty="0" err="1" smtClean="0"/>
              <a:t>atau</a:t>
            </a:r>
            <a:r>
              <a:rPr lang="en-US" dirty="0" smtClean="0"/>
              <a:t> operator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Pascal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berlainan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subprogram yang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multiplicity. Multiplicity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terelasi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lain. </a:t>
            </a:r>
            <a:r>
              <a:rPr lang="en-US" dirty="0" err="1" smtClean="0"/>
              <a:t>Notasi</a:t>
            </a:r>
            <a:r>
              <a:rPr lang="en-US" dirty="0" smtClean="0"/>
              <a:t> UML </a:t>
            </a:r>
            <a:r>
              <a:rPr lang="en-US" dirty="0" err="1" smtClean="0"/>
              <a:t>untuk</a:t>
            </a:r>
            <a:r>
              <a:rPr lang="en-US" dirty="0" smtClean="0"/>
              <a:t> multiplicity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76223"/>
          <a:ext cx="8229600" cy="707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257800"/>
              </a:tblGrid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Multiplicity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Arti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Banyak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Nol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Satu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dirty="0" err="1" smtClean="0"/>
                        <a:t>bisa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ditulis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bisa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tidak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0..*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 Antara Nol sampai banyak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1..*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Antara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Satu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sampai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banyak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0..1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Nol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atau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Satu</a:t>
                      </a:r>
                      <a:endParaRPr lang="en-US" sz="3200" dirty="0"/>
                    </a:p>
                  </a:txBody>
                  <a:tcPr/>
                </a:tc>
              </a:tr>
              <a:tr h="7750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1..1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Tepat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satu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diagram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0" indent="0">
              <a:buNone/>
            </a:pPr>
            <a:r>
              <a:rPr lang="en-US" sz="5200" b="1" dirty="0" smtClean="0"/>
              <a:t>1. Association </a:t>
            </a:r>
            <a:r>
              <a:rPr lang="en-US" sz="5200" b="1" dirty="0" err="1" smtClean="0"/>
              <a:t>atau</a:t>
            </a:r>
            <a:r>
              <a:rPr lang="en-US" sz="5200" b="1" dirty="0" smtClean="0"/>
              <a:t> </a:t>
            </a:r>
            <a:r>
              <a:rPr lang="en-US" sz="5200" b="1" dirty="0" err="1" smtClean="0"/>
              <a:t>Asosiasi</a:t>
            </a:r>
            <a:endParaRPr lang="en-US" sz="5200" b="1" dirty="0" smtClean="0"/>
          </a:p>
          <a:p>
            <a:pPr marL="0" indent="0">
              <a:buNone/>
            </a:pP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lain. </a:t>
            </a:r>
          </a:p>
          <a:p>
            <a:pPr marL="0" indent="0">
              <a:buNone/>
            </a:pP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lain.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Autofit/>
          </a:bodyPr>
          <a:lstStyle/>
          <a:p>
            <a:pPr marL="0" indent="0"/>
            <a:r>
              <a:rPr lang="en-US" sz="3600" dirty="0" err="1" smtClean="0"/>
              <a:t>Asosiasi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,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lain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 smtClean="0"/>
              <a:t>Directional Association </a:t>
            </a:r>
            <a:r>
              <a:rPr lang="en-US" sz="4000" b="1" dirty="0" err="1" smtClean="0"/>
              <a:t>atau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Asosiasi</a:t>
            </a:r>
            <a:r>
              <a:rPr lang="en-US" sz="4000" b="1" dirty="0" smtClean="0"/>
              <a:t> 1 </a:t>
            </a:r>
            <a:r>
              <a:rPr lang="en-US" sz="4000" b="1" dirty="0" err="1" smtClean="0"/>
              <a:t>arah</a:t>
            </a:r>
            <a:r>
              <a:rPr lang="en-US" sz="4000" b="1" dirty="0" smtClean="0"/>
              <a:t>,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lain </a:t>
            </a:r>
            <a:r>
              <a:rPr lang="en-US" dirty="0" err="1" smtClean="0"/>
              <a:t>pasif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peminjaman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peminjam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peminjam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bukannya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gantian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36374"/>
            <a:ext cx="8491456" cy="30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600" b="1" dirty="0" err="1" smtClean="0"/>
              <a:t>Asosiasi</a:t>
            </a:r>
            <a:r>
              <a:rPr lang="en-US" sz="4600" b="1" dirty="0" smtClean="0"/>
              <a:t> 2 </a:t>
            </a:r>
            <a:r>
              <a:rPr lang="en-US" sz="4600" b="1" dirty="0" err="1" smtClean="0"/>
              <a:t>arah</a:t>
            </a:r>
            <a:r>
              <a:rPr lang="en-US" sz="4600" b="1" dirty="0" smtClean="0"/>
              <a:t> (Bidirectional Association)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 lain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lain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mengirimnya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perpusatakaan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2 </a:t>
            </a:r>
            <a:r>
              <a:rPr lang="en-US" dirty="0" err="1" smtClean="0"/>
              <a:t>arah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858" y="1752600"/>
            <a:ext cx="856614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8392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2. </a:t>
            </a:r>
            <a:r>
              <a:rPr lang="en-US" sz="4000" b="1" dirty="0" err="1" smtClean="0"/>
              <a:t>Depedency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atau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Dependensi</a:t>
            </a:r>
            <a:endParaRPr lang="en-US" sz="4000" b="1" dirty="0" smtClean="0"/>
          </a:p>
          <a:p>
            <a:pPr marL="0" indent="0" algn="just"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mengacu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peminjam</a:t>
            </a:r>
            <a:r>
              <a:rPr lang="en-US" dirty="0" smtClean="0"/>
              <a:t>.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dipinjam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Contoh</a:t>
            </a:r>
            <a:r>
              <a:rPr lang="es-ES" dirty="0" smtClean="0"/>
              <a:t> </a:t>
            </a:r>
            <a:r>
              <a:rPr lang="es-ES" dirty="0" err="1" smtClean="0"/>
              <a:t>Relasi</a:t>
            </a:r>
            <a:r>
              <a:rPr lang="es-ES" dirty="0" smtClean="0"/>
              <a:t> </a:t>
            </a:r>
            <a:r>
              <a:rPr lang="es-ES" dirty="0" err="1" smtClean="0"/>
              <a:t>Dependency</a:t>
            </a:r>
            <a:r>
              <a:rPr lang="es-ES" dirty="0" smtClean="0"/>
              <a:t> antara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Peminjaman</a:t>
            </a:r>
            <a:r>
              <a:rPr lang="es-ES" dirty="0" smtClean="0"/>
              <a:t> dan </a:t>
            </a:r>
            <a:r>
              <a:rPr lang="es-ES" dirty="0" err="1" smtClean="0"/>
              <a:t>Buku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90563" y="2400198"/>
            <a:ext cx="4185000" cy="350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Perancangan Perangkat 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3. Aggregation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Agregasi</a:t>
            </a:r>
            <a:endParaRPr lang="en-US" sz="3600" b="1" dirty="0" smtClean="0"/>
          </a:p>
          <a:p>
            <a:pPr algn="just"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aggregasi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. </a:t>
            </a:r>
            <a:r>
              <a:rPr lang="en-US" dirty="0" err="1" smtClean="0"/>
              <a:t>Aggregasi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lain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. Dari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Aggregation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287830" cy="252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4. Composition </a:t>
            </a:r>
            <a:r>
              <a:rPr lang="en-US" sz="4000" b="1" dirty="0" err="1" smtClean="0"/>
              <a:t>atau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Komposisi</a:t>
            </a:r>
            <a:endParaRPr lang="en-US" sz="4000" b="1" dirty="0" smtClean="0"/>
          </a:p>
          <a:p>
            <a:pPr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aggregasi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lain.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sekurang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Contoh</a:t>
            </a:r>
            <a:r>
              <a:rPr lang="es-ES" dirty="0" smtClean="0"/>
              <a:t> </a:t>
            </a:r>
            <a:r>
              <a:rPr lang="es-ES" dirty="0" err="1" smtClean="0"/>
              <a:t>Relasi</a:t>
            </a:r>
            <a:r>
              <a:rPr lang="es-ES" dirty="0" smtClean="0"/>
              <a:t> </a:t>
            </a:r>
            <a:r>
              <a:rPr lang="es-ES" dirty="0" err="1" smtClean="0"/>
              <a:t>Composition</a:t>
            </a:r>
            <a:r>
              <a:rPr lang="es-ES" dirty="0" smtClean="0"/>
              <a:t> antara </a:t>
            </a:r>
            <a:r>
              <a:rPr lang="es-ES" dirty="0" err="1" smtClean="0"/>
              <a:t>buku</a:t>
            </a:r>
            <a:r>
              <a:rPr lang="es-ES" dirty="0" smtClean="0"/>
              <a:t> dan </a:t>
            </a:r>
            <a:r>
              <a:rPr lang="es-ES" dirty="0" err="1" smtClean="0"/>
              <a:t>isi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078" y="2133599"/>
            <a:ext cx="9024484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Realization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Realisasi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interface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Method 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kerangkanya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interface.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Method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add </a:t>
            </a:r>
            <a:r>
              <a:rPr lang="en-US" dirty="0" err="1" smtClean="0"/>
              <a:t>dan</a:t>
            </a:r>
            <a:r>
              <a:rPr lang="en-US" dirty="0" smtClean="0"/>
              <a:t>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Contoh</a:t>
            </a:r>
            <a:r>
              <a:rPr lang="es-ES" dirty="0" smtClean="0"/>
              <a:t> </a:t>
            </a:r>
            <a:r>
              <a:rPr lang="es-ES" dirty="0" err="1" smtClean="0"/>
              <a:t>Relasi</a:t>
            </a:r>
            <a:r>
              <a:rPr lang="es-ES" dirty="0" smtClean="0"/>
              <a:t> </a:t>
            </a:r>
            <a:r>
              <a:rPr lang="es-ES" dirty="0" err="1" smtClean="0"/>
              <a:t>Realization</a:t>
            </a:r>
            <a:r>
              <a:rPr lang="es-ES" dirty="0" smtClean="0"/>
              <a:t> antara </a:t>
            </a:r>
            <a:r>
              <a:rPr lang="es-ES" dirty="0" err="1" smtClean="0"/>
              <a:t>IManusia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Anggota</a:t>
            </a:r>
            <a:r>
              <a:rPr lang="es-ES" dirty="0" smtClean="0"/>
              <a:t> dan </a:t>
            </a:r>
            <a:r>
              <a:rPr lang="es-ES" dirty="0" err="1" smtClean="0"/>
              <a:t>Petugas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02437" y="2551669"/>
            <a:ext cx="4961251" cy="319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800" b="1" dirty="0" smtClean="0"/>
              <a:t>6. Generalization </a:t>
            </a:r>
            <a:r>
              <a:rPr lang="en-US" sz="3800" b="1" dirty="0" err="1" smtClean="0"/>
              <a:t>atau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Generalisasi</a:t>
            </a:r>
            <a:endParaRPr lang="en-US" sz="3800" b="1" dirty="0" smtClean="0"/>
          </a:p>
          <a:p>
            <a:pPr algn="just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Class.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attribute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base Class3. Attribute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diwarisi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access modifier  public, protected </a:t>
            </a:r>
            <a:r>
              <a:rPr lang="en-US" dirty="0" err="1" smtClean="0"/>
              <a:t>dan</a:t>
            </a:r>
            <a:r>
              <a:rPr lang="en-US" dirty="0" smtClean="0"/>
              <a:t> default.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abstract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Method  – Method </a:t>
            </a:r>
            <a:r>
              <a:rPr lang="en-US" dirty="0" err="1" smtClean="0"/>
              <a:t>wajib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difungsionalitaskan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Generalization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9938" y="2663869"/>
            <a:ext cx="3926250" cy="29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:  DFD, ERD,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endParaRPr lang="en-US" dirty="0" smtClean="0"/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(top to bottom / bottom to top)</a:t>
            </a:r>
          </a:p>
          <a:p>
            <a:pPr lvl="1"/>
            <a:r>
              <a:rPr lang="en-US" dirty="0" err="1" smtClean="0"/>
              <a:t>Repetisi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(</a:t>
            </a:r>
            <a:r>
              <a:rPr lang="en-US" dirty="0" err="1" smtClean="0"/>
              <a:t>urut,seleksi,repetisi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err="1" smtClean="0"/>
              <a:t>Orientasi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Obyek</a:t>
            </a:r>
            <a:endParaRPr lang="en-US" sz="4000" dirty="0" smtClean="0"/>
          </a:p>
          <a:p>
            <a:r>
              <a:rPr lang="en-US" sz="4000" dirty="0" err="1" smtClean="0"/>
              <a:t>Alat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:  </a:t>
            </a:r>
            <a:r>
              <a:rPr lang="en-US" sz="4000" dirty="0" err="1" smtClean="0"/>
              <a:t>cth</a:t>
            </a:r>
            <a:r>
              <a:rPr lang="en-US" sz="4000" dirty="0" smtClean="0"/>
              <a:t> : UML (Use case diagram, activity diagram, sequence diagram, </a:t>
            </a:r>
            <a:r>
              <a:rPr lang="en-US" sz="4000" dirty="0" err="1" smtClean="0"/>
              <a:t>dll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Tahapan</a:t>
            </a:r>
            <a:r>
              <a:rPr lang="en-US" sz="4000" dirty="0" smtClean="0"/>
              <a:t>:</a:t>
            </a:r>
          </a:p>
          <a:p>
            <a:pPr lvl="1"/>
            <a:r>
              <a:rPr lang="en-US" sz="3600" dirty="0" err="1" smtClean="0"/>
              <a:t>Mendeskripsikan</a:t>
            </a:r>
            <a:r>
              <a:rPr lang="en-US" sz="3600" dirty="0" smtClean="0"/>
              <a:t> </a:t>
            </a:r>
            <a:r>
              <a:rPr lang="en-US" sz="3600" dirty="0" err="1" smtClean="0"/>
              <a:t>Obyek</a:t>
            </a:r>
            <a:r>
              <a:rPr lang="en-US" sz="3600" dirty="0" smtClean="0"/>
              <a:t>, </a:t>
            </a:r>
            <a:r>
              <a:rPr lang="en-US" sz="3600" dirty="0" err="1" smtClean="0"/>
              <a:t>Kelas</a:t>
            </a:r>
            <a:r>
              <a:rPr lang="en-US" sz="3600" dirty="0" smtClean="0"/>
              <a:t>, </a:t>
            </a:r>
            <a:r>
              <a:rPr lang="en-US" sz="3600" dirty="0" err="1" smtClean="0"/>
              <a:t>Atribut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Daftar</a:t>
            </a:r>
            <a:r>
              <a:rPr lang="en-US" sz="3600" dirty="0" smtClean="0"/>
              <a:t>  </a:t>
            </a:r>
            <a:r>
              <a:rPr lang="en-US" sz="3600" dirty="0" err="1" smtClean="0"/>
              <a:t>operasi</a:t>
            </a:r>
            <a:endParaRPr lang="en-US" sz="3600" dirty="0" smtClean="0"/>
          </a:p>
          <a:p>
            <a:pPr lvl="1"/>
            <a:r>
              <a:rPr lang="en-US" sz="3600" dirty="0" err="1" smtClean="0"/>
              <a:t>Memodelkan</a:t>
            </a:r>
            <a:r>
              <a:rPr lang="en-US" sz="3600" dirty="0" smtClean="0"/>
              <a:t> </a:t>
            </a:r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Obyek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endParaRPr lang="en-US" sz="3600" dirty="0" smtClean="0"/>
          </a:p>
          <a:p>
            <a:pPr lvl="1"/>
            <a:r>
              <a:rPr lang="en-US" sz="3600" dirty="0" err="1" smtClean="0"/>
              <a:t>Memodelkan</a:t>
            </a:r>
            <a:r>
              <a:rPr lang="en-US" sz="3600" dirty="0" smtClean="0"/>
              <a:t> </a:t>
            </a:r>
            <a:r>
              <a:rPr lang="en-US" sz="3600" dirty="0" err="1" smtClean="0"/>
              <a:t>Pewarisan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 </a:t>
            </a:r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Beorientasi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858280" cy="57912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lojik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toyota</a:t>
            </a:r>
            <a:r>
              <a:rPr lang="en-US" sz="2400" dirty="0" smtClean="0"/>
              <a:t> </a:t>
            </a:r>
            <a:r>
              <a:rPr lang="en-US" sz="2400" dirty="0" err="1" smtClean="0"/>
              <a:t>kijang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</a:t>
            </a:r>
            <a:r>
              <a:rPr lang="en-US" sz="2400" dirty="0" err="1" smtClean="0"/>
              <a:t>warna</a:t>
            </a:r>
            <a:r>
              <a:rPr lang="en-US" sz="2400" dirty="0" smtClean="0"/>
              <a:t>, </a:t>
            </a:r>
            <a:r>
              <a:rPr lang="en-US" sz="2400" dirty="0" err="1" smtClean="0"/>
              <a:t>pembuat</a:t>
            </a:r>
            <a:r>
              <a:rPr lang="en-US" sz="2400" dirty="0" smtClean="0"/>
              <a:t>, </a:t>
            </a:r>
            <a:r>
              <a:rPr lang="en-US" sz="2400" dirty="0" err="1" smtClean="0"/>
              <a:t>harga</a:t>
            </a:r>
            <a:r>
              <a:rPr lang="en-US" sz="2400" dirty="0" smtClean="0"/>
              <a:t>,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bakar</a:t>
            </a:r>
            <a:r>
              <a:rPr lang="en-US" sz="2400" dirty="0" smtClean="0"/>
              <a:t>,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pengereman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yang 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lojiknya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tempuh</a:t>
            </a:r>
            <a:r>
              <a:rPr lang="en-US" sz="2400" dirty="0" smtClean="0"/>
              <a:t>,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, </a:t>
            </a:r>
            <a:r>
              <a:rPr lang="en-US" sz="2400" dirty="0" err="1" smtClean="0"/>
              <a:t>bejalan</a:t>
            </a:r>
            <a:r>
              <a:rPr lang="en-US" sz="2400" dirty="0" smtClean="0"/>
              <a:t>, </a:t>
            </a:r>
            <a:r>
              <a:rPr lang="en-US" sz="2400" dirty="0" err="1" smtClean="0"/>
              <a:t>belok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[BAH99].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instansiasi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Toyota  </a:t>
            </a:r>
            <a:r>
              <a:rPr lang="en-US" dirty="0" err="1" smtClean="0"/>
              <a:t>kijang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 Proton,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Class menggambarkan keadaan (atribut/properti) suatu sistem, sekaligus menawarkan layanan untuk memanipulasi keadaan tersebut (metoda/fungsi).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area </a:t>
            </a:r>
            <a:r>
              <a:rPr lang="en-US" dirty="0" err="1" smtClean="0"/>
              <a:t>pokok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stereotype)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Metoda</a:t>
            </a:r>
            <a:r>
              <a:rPr lang="en-US" dirty="0" smtClean="0"/>
              <a:t>/</a:t>
            </a:r>
            <a:r>
              <a:rPr lang="en-US" dirty="0" err="1" smtClean="0"/>
              <a:t>operasi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267200"/>
            <a:ext cx="264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,  </a:t>
            </a:r>
            <a:r>
              <a:rPr lang="en-US" dirty="0" err="1" smtClean="0"/>
              <a:t>Petugas</a:t>
            </a:r>
            <a:r>
              <a:rPr lang="en-US" dirty="0" smtClean="0"/>
              <a:t>, </a:t>
            </a:r>
            <a:r>
              <a:rPr lang="en-US" dirty="0" err="1" smtClean="0"/>
              <a:t>Denda</a:t>
            </a:r>
            <a:r>
              <a:rPr lang="en-US" dirty="0" smtClean="0"/>
              <a:t>, </a:t>
            </a:r>
            <a:r>
              <a:rPr lang="en-US" dirty="0" err="1" smtClean="0"/>
              <a:t>Transaksi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, </a:t>
            </a:r>
            <a:r>
              <a:rPr lang="en-US" dirty="0" err="1" smtClean="0"/>
              <a:t>underscode</a:t>
            </a:r>
            <a:r>
              <a:rPr lang="en-US" dirty="0" smtClean="0"/>
              <a:t> ( _ ), dash (-),  pipeline ( | 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yang lain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KoleksiLuar</a:t>
            </a:r>
            <a:r>
              <a:rPr lang="en-US" dirty="0" smtClean="0"/>
              <a:t>, </a:t>
            </a:r>
            <a:r>
              <a:rPr lang="en-US" dirty="0" err="1" smtClean="0"/>
              <a:t>KoleksiLokal</a:t>
            </a:r>
            <a:r>
              <a:rPr lang="en-US" dirty="0" smtClean="0"/>
              <a:t>, </a:t>
            </a:r>
            <a:r>
              <a:rPr lang="en-US" dirty="0" err="1" smtClean="0"/>
              <a:t>KaryawanDanDosen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/>
              <a:t>Atribut</a:t>
            </a:r>
            <a:r>
              <a:rPr lang="en-US" sz="2800" b="1" dirty="0" smtClean="0"/>
              <a:t> </a:t>
            </a:r>
          </a:p>
          <a:p>
            <a:pPr algn="just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r>
              <a:rPr lang="en-US" sz="2800" dirty="0" smtClean="0"/>
              <a:t>, </a:t>
            </a:r>
            <a:r>
              <a:rPr lang="en-US" sz="2800" dirty="0" err="1" smtClean="0"/>
              <a:t>harga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</a:t>
            </a:r>
            <a:r>
              <a:rPr lang="en-US" sz="2800" dirty="0" smtClean="0"/>
              <a:t>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tataran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, 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 string (domain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: </a:t>
            </a:r>
            <a:r>
              <a:rPr lang="en-US" sz="2800" dirty="0" err="1" smtClean="0"/>
              <a:t>merah</a:t>
            </a:r>
            <a:r>
              <a:rPr lang="en-US" sz="2800" dirty="0" smtClean="0"/>
              <a:t>, </a:t>
            </a:r>
            <a:r>
              <a:rPr lang="en-US" sz="2800" dirty="0" err="1" smtClean="0"/>
              <a:t>biru</a:t>
            </a:r>
            <a:r>
              <a:rPr lang="en-US" sz="2800" dirty="0" smtClean="0"/>
              <a:t>, </a:t>
            </a:r>
            <a:r>
              <a:rPr lang="en-US" sz="2800" dirty="0" err="1" smtClean="0"/>
              <a:t>kuning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).  </a:t>
            </a:r>
          </a:p>
          <a:p>
            <a:pPr algn="just"/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 </a:t>
            </a:r>
          </a:p>
          <a:p>
            <a:pPr algn="just">
              <a:buNone/>
            </a:pPr>
            <a:endParaRPr lang="en-US" sz="2800" b="1" dirty="0" smtClean="0"/>
          </a:p>
          <a:p>
            <a:pPr algn="just">
              <a:buNone/>
            </a:pPr>
            <a:r>
              <a:rPr lang="en-US" sz="2800" dirty="0" smtClean="0"/>
              <a:t>   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6213" y="4191000"/>
            <a:ext cx="239347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4431</TotalTime>
  <Words>1162</Words>
  <Application>Microsoft Office PowerPoint</Application>
  <PresentationFormat>On-screen Show (4:3)</PresentationFormat>
  <Paragraphs>104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</vt:lpstr>
      <vt:lpstr>Perancangan PL berorientasi objeck</vt:lpstr>
      <vt:lpstr>Perancangan Perangkat Lunak</vt:lpstr>
      <vt:lpstr>Perancangan Terstruktur</vt:lpstr>
      <vt:lpstr>Perancangan Berorientasi Objek</vt:lpstr>
      <vt:lpstr>Konsep dalam  Metode Beorientasi Objek </vt:lpstr>
      <vt:lpstr>PowerPoint Presentation</vt:lpstr>
      <vt:lpstr>Kelas Diagram</vt:lpstr>
      <vt:lpstr>Aturan Pembuatan Class Diagram</vt:lpstr>
      <vt:lpstr>PowerPoint Presentation</vt:lpstr>
      <vt:lpstr>Metode </vt:lpstr>
      <vt:lpstr>Relasi Pada Class Diagram</vt:lpstr>
      <vt:lpstr>PowerPoint Presentation</vt:lpstr>
      <vt:lpstr>Relasi</vt:lpstr>
      <vt:lpstr>Asosiasi ada beberapa jenis, antara lain</vt:lpstr>
      <vt:lpstr>Contoh</vt:lpstr>
      <vt:lpstr>PowerPoint Presentation</vt:lpstr>
      <vt:lpstr>Contoh Asosiasi 2 arah</vt:lpstr>
      <vt:lpstr>PowerPoint Presentation</vt:lpstr>
      <vt:lpstr>Contoh Relasi Dependency antara Class Peminjaman dan Buku</vt:lpstr>
      <vt:lpstr>PowerPoint Presentation</vt:lpstr>
      <vt:lpstr>Contoh Relasi Aggregation antara buku dan daftar pustaka</vt:lpstr>
      <vt:lpstr>PowerPoint Presentation</vt:lpstr>
      <vt:lpstr>Contoh Relasi Composition antara buku dan isi</vt:lpstr>
      <vt:lpstr>PowerPoint Presentation</vt:lpstr>
      <vt:lpstr>Contoh Relasi Realization antara IManusia dengan Anggota dan Petugas</vt:lpstr>
      <vt:lpstr>PowerPoint Presentation</vt:lpstr>
      <vt:lpstr>Contoh Generalization dari kelas manusia</vt:lpstr>
    </vt:vector>
  </TitlesOfParts>
  <Company>eXPerience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eXPerience</dc:creator>
  <cp:lastModifiedBy>arief sutisna</cp:lastModifiedBy>
  <cp:revision>36</cp:revision>
  <dcterms:created xsi:type="dcterms:W3CDTF">2013-05-19T03:12:27Z</dcterms:created>
  <dcterms:modified xsi:type="dcterms:W3CDTF">2019-07-13T11:49:04Z</dcterms:modified>
</cp:coreProperties>
</file>