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18600" cy="6832600"/>
  <p:notesSz cx="9118600" cy="6832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020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51288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65725" y="0"/>
            <a:ext cx="3951288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E7FAF1-0036-4967-AE53-262EFF10E766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19425" y="854075"/>
            <a:ext cx="3079750" cy="2306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1225" y="3287713"/>
            <a:ext cx="7296150" cy="26908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89700"/>
            <a:ext cx="3951288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65725" y="6489700"/>
            <a:ext cx="3951288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365263-5FD8-4542-85DD-F0095200B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8628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365263-5FD8-4542-85DD-F0095200B86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1279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365263-5FD8-4542-85DD-F0095200B86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2630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215900" y="368300"/>
            <a:ext cx="8686800" cy="5638800"/>
          </a:xfrm>
          <a:custGeom>
            <a:avLst/>
            <a:gdLst/>
            <a:ahLst/>
            <a:cxnLst/>
            <a:rect l="l" t="t" r="r" b="b"/>
            <a:pathLst>
              <a:path w="8686800" h="5638800">
                <a:moveTo>
                  <a:pt x="8686800" y="5192268"/>
                </a:moveTo>
                <a:lnTo>
                  <a:pt x="8686800" y="445770"/>
                </a:lnTo>
                <a:lnTo>
                  <a:pt x="8684183" y="397209"/>
                </a:lnTo>
                <a:lnTo>
                  <a:pt x="8676513" y="350161"/>
                </a:lnTo>
                <a:lnTo>
                  <a:pt x="8664061" y="304897"/>
                </a:lnTo>
                <a:lnTo>
                  <a:pt x="8647099" y="261689"/>
                </a:lnTo>
                <a:lnTo>
                  <a:pt x="8625896" y="220810"/>
                </a:lnTo>
                <a:lnTo>
                  <a:pt x="8600724" y="182532"/>
                </a:lnTo>
                <a:lnTo>
                  <a:pt x="8571854" y="147127"/>
                </a:lnTo>
                <a:lnTo>
                  <a:pt x="8539556" y="114868"/>
                </a:lnTo>
                <a:lnTo>
                  <a:pt x="8504102" y="86026"/>
                </a:lnTo>
                <a:lnTo>
                  <a:pt x="8465763" y="60875"/>
                </a:lnTo>
                <a:lnTo>
                  <a:pt x="8424809" y="39686"/>
                </a:lnTo>
                <a:lnTo>
                  <a:pt x="8381512" y="22731"/>
                </a:lnTo>
                <a:lnTo>
                  <a:pt x="8336142" y="10284"/>
                </a:lnTo>
                <a:lnTo>
                  <a:pt x="8288970" y="2616"/>
                </a:lnTo>
                <a:lnTo>
                  <a:pt x="8240268" y="0"/>
                </a:lnTo>
                <a:lnTo>
                  <a:pt x="445769" y="0"/>
                </a:lnTo>
                <a:lnTo>
                  <a:pt x="397209" y="2616"/>
                </a:lnTo>
                <a:lnTo>
                  <a:pt x="350161" y="10284"/>
                </a:lnTo>
                <a:lnTo>
                  <a:pt x="304897" y="22731"/>
                </a:lnTo>
                <a:lnTo>
                  <a:pt x="261689" y="39686"/>
                </a:lnTo>
                <a:lnTo>
                  <a:pt x="220810" y="60875"/>
                </a:lnTo>
                <a:lnTo>
                  <a:pt x="182532" y="86026"/>
                </a:lnTo>
                <a:lnTo>
                  <a:pt x="147127" y="114868"/>
                </a:lnTo>
                <a:lnTo>
                  <a:pt x="114868" y="147127"/>
                </a:lnTo>
                <a:lnTo>
                  <a:pt x="86026" y="182532"/>
                </a:lnTo>
                <a:lnTo>
                  <a:pt x="60875" y="220810"/>
                </a:lnTo>
                <a:lnTo>
                  <a:pt x="39686" y="261689"/>
                </a:lnTo>
                <a:lnTo>
                  <a:pt x="22731" y="304897"/>
                </a:lnTo>
                <a:lnTo>
                  <a:pt x="10284" y="350161"/>
                </a:lnTo>
                <a:lnTo>
                  <a:pt x="2616" y="397209"/>
                </a:lnTo>
                <a:lnTo>
                  <a:pt x="0" y="445770"/>
                </a:lnTo>
                <a:lnTo>
                  <a:pt x="0" y="5192268"/>
                </a:lnTo>
                <a:lnTo>
                  <a:pt x="2616" y="5240970"/>
                </a:lnTo>
                <a:lnTo>
                  <a:pt x="10284" y="5288142"/>
                </a:lnTo>
                <a:lnTo>
                  <a:pt x="22731" y="5333512"/>
                </a:lnTo>
                <a:lnTo>
                  <a:pt x="39686" y="5376809"/>
                </a:lnTo>
                <a:lnTo>
                  <a:pt x="60875" y="5417763"/>
                </a:lnTo>
                <a:lnTo>
                  <a:pt x="86026" y="5456102"/>
                </a:lnTo>
                <a:lnTo>
                  <a:pt x="114868" y="5491556"/>
                </a:lnTo>
                <a:lnTo>
                  <a:pt x="147127" y="5523854"/>
                </a:lnTo>
                <a:lnTo>
                  <a:pt x="182532" y="5552724"/>
                </a:lnTo>
                <a:lnTo>
                  <a:pt x="220810" y="5577896"/>
                </a:lnTo>
                <a:lnTo>
                  <a:pt x="261689" y="5599099"/>
                </a:lnTo>
                <a:lnTo>
                  <a:pt x="304897" y="5616061"/>
                </a:lnTo>
                <a:lnTo>
                  <a:pt x="350161" y="5628513"/>
                </a:lnTo>
                <a:lnTo>
                  <a:pt x="397209" y="5636183"/>
                </a:lnTo>
                <a:lnTo>
                  <a:pt x="445770" y="5638800"/>
                </a:lnTo>
                <a:lnTo>
                  <a:pt x="8240268" y="5638800"/>
                </a:lnTo>
                <a:lnTo>
                  <a:pt x="8288970" y="5636183"/>
                </a:lnTo>
                <a:lnTo>
                  <a:pt x="8336142" y="5628513"/>
                </a:lnTo>
                <a:lnTo>
                  <a:pt x="8381512" y="5616061"/>
                </a:lnTo>
                <a:lnTo>
                  <a:pt x="8424809" y="5599099"/>
                </a:lnTo>
                <a:lnTo>
                  <a:pt x="8465763" y="5577896"/>
                </a:lnTo>
                <a:lnTo>
                  <a:pt x="8504102" y="5552724"/>
                </a:lnTo>
                <a:lnTo>
                  <a:pt x="8539556" y="5523854"/>
                </a:lnTo>
                <a:lnTo>
                  <a:pt x="8571854" y="5491556"/>
                </a:lnTo>
                <a:lnTo>
                  <a:pt x="8600724" y="5456102"/>
                </a:lnTo>
                <a:lnTo>
                  <a:pt x="8625896" y="5417763"/>
                </a:lnTo>
                <a:lnTo>
                  <a:pt x="8647099" y="5376809"/>
                </a:lnTo>
                <a:lnTo>
                  <a:pt x="8664061" y="5333512"/>
                </a:lnTo>
                <a:lnTo>
                  <a:pt x="8676513" y="5288142"/>
                </a:lnTo>
                <a:lnTo>
                  <a:pt x="8684183" y="5240970"/>
                </a:lnTo>
                <a:lnTo>
                  <a:pt x="8686800" y="5192268"/>
                </a:lnTo>
                <a:close/>
              </a:path>
            </a:pathLst>
          </a:custGeom>
          <a:solidFill>
            <a:srgbClr val="3366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314197" y="476504"/>
            <a:ext cx="8436610" cy="4768850"/>
          </a:xfrm>
          <a:custGeom>
            <a:avLst/>
            <a:gdLst/>
            <a:ahLst/>
            <a:cxnLst/>
            <a:rect l="l" t="t" r="r" b="b"/>
            <a:pathLst>
              <a:path w="8436610" h="4768850">
                <a:moveTo>
                  <a:pt x="8436102" y="4419599"/>
                </a:moveTo>
                <a:lnTo>
                  <a:pt x="8436102" y="348233"/>
                </a:lnTo>
                <a:lnTo>
                  <a:pt x="8432916" y="300883"/>
                </a:lnTo>
                <a:lnTo>
                  <a:pt x="8423638" y="255499"/>
                </a:lnTo>
                <a:lnTo>
                  <a:pt x="8408681" y="212490"/>
                </a:lnTo>
                <a:lnTo>
                  <a:pt x="8388462" y="172268"/>
                </a:lnTo>
                <a:lnTo>
                  <a:pt x="8363396" y="135242"/>
                </a:lnTo>
                <a:lnTo>
                  <a:pt x="8333898" y="101822"/>
                </a:lnTo>
                <a:lnTo>
                  <a:pt x="8300384" y="72418"/>
                </a:lnTo>
                <a:lnTo>
                  <a:pt x="8263269" y="47441"/>
                </a:lnTo>
                <a:lnTo>
                  <a:pt x="8222968" y="27301"/>
                </a:lnTo>
                <a:lnTo>
                  <a:pt x="8179897" y="12407"/>
                </a:lnTo>
                <a:lnTo>
                  <a:pt x="8134471" y="3170"/>
                </a:lnTo>
                <a:lnTo>
                  <a:pt x="8087106" y="0"/>
                </a:lnTo>
                <a:lnTo>
                  <a:pt x="348995" y="0"/>
                </a:lnTo>
                <a:lnTo>
                  <a:pt x="301630" y="3170"/>
                </a:lnTo>
                <a:lnTo>
                  <a:pt x="256204" y="12407"/>
                </a:lnTo>
                <a:lnTo>
                  <a:pt x="213133" y="27301"/>
                </a:lnTo>
                <a:lnTo>
                  <a:pt x="172832" y="47441"/>
                </a:lnTo>
                <a:lnTo>
                  <a:pt x="135717" y="72418"/>
                </a:lnTo>
                <a:lnTo>
                  <a:pt x="102203" y="101822"/>
                </a:lnTo>
                <a:lnTo>
                  <a:pt x="72705" y="135242"/>
                </a:lnTo>
                <a:lnTo>
                  <a:pt x="47639" y="172268"/>
                </a:lnTo>
                <a:lnTo>
                  <a:pt x="27420" y="212490"/>
                </a:lnTo>
                <a:lnTo>
                  <a:pt x="12463" y="255499"/>
                </a:lnTo>
                <a:lnTo>
                  <a:pt x="3185" y="300883"/>
                </a:lnTo>
                <a:lnTo>
                  <a:pt x="0" y="348234"/>
                </a:lnTo>
                <a:lnTo>
                  <a:pt x="0" y="4419600"/>
                </a:lnTo>
                <a:lnTo>
                  <a:pt x="3185" y="4466965"/>
                </a:lnTo>
                <a:lnTo>
                  <a:pt x="12463" y="4512391"/>
                </a:lnTo>
                <a:lnTo>
                  <a:pt x="27420" y="4555462"/>
                </a:lnTo>
                <a:lnTo>
                  <a:pt x="47639" y="4595763"/>
                </a:lnTo>
                <a:lnTo>
                  <a:pt x="72705" y="4632878"/>
                </a:lnTo>
                <a:lnTo>
                  <a:pt x="102203" y="4666392"/>
                </a:lnTo>
                <a:lnTo>
                  <a:pt x="135717" y="4695890"/>
                </a:lnTo>
                <a:lnTo>
                  <a:pt x="172832" y="4720956"/>
                </a:lnTo>
                <a:lnTo>
                  <a:pt x="213133" y="4741175"/>
                </a:lnTo>
                <a:lnTo>
                  <a:pt x="256204" y="4756132"/>
                </a:lnTo>
                <a:lnTo>
                  <a:pt x="301630" y="4765410"/>
                </a:lnTo>
                <a:lnTo>
                  <a:pt x="348996" y="4768596"/>
                </a:lnTo>
                <a:lnTo>
                  <a:pt x="8087106" y="4768595"/>
                </a:lnTo>
                <a:lnTo>
                  <a:pt x="8134471" y="4765410"/>
                </a:lnTo>
                <a:lnTo>
                  <a:pt x="8179897" y="4756132"/>
                </a:lnTo>
                <a:lnTo>
                  <a:pt x="8222968" y="4741175"/>
                </a:lnTo>
                <a:lnTo>
                  <a:pt x="8263269" y="4720956"/>
                </a:lnTo>
                <a:lnTo>
                  <a:pt x="8300384" y="4695890"/>
                </a:lnTo>
                <a:lnTo>
                  <a:pt x="8333898" y="4666392"/>
                </a:lnTo>
                <a:lnTo>
                  <a:pt x="8363396" y="4632878"/>
                </a:lnTo>
                <a:lnTo>
                  <a:pt x="8388462" y="4595763"/>
                </a:lnTo>
                <a:lnTo>
                  <a:pt x="8408681" y="4555462"/>
                </a:lnTo>
                <a:lnTo>
                  <a:pt x="8423638" y="4512391"/>
                </a:lnTo>
                <a:lnTo>
                  <a:pt x="8432916" y="4466965"/>
                </a:lnTo>
                <a:lnTo>
                  <a:pt x="8436102" y="44195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1358900" y="3325621"/>
            <a:ext cx="6400800" cy="2286000"/>
          </a:xfrm>
          <a:custGeom>
            <a:avLst/>
            <a:gdLst/>
            <a:ahLst/>
            <a:cxnLst/>
            <a:rect l="l" t="t" r="r" b="b"/>
            <a:pathLst>
              <a:path w="6400800" h="2286000">
                <a:moveTo>
                  <a:pt x="6400800" y="1905000"/>
                </a:moveTo>
                <a:lnTo>
                  <a:pt x="6400800" y="381000"/>
                </a:lnTo>
                <a:lnTo>
                  <a:pt x="6397829" y="333229"/>
                </a:lnTo>
                <a:lnTo>
                  <a:pt x="6389157" y="287223"/>
                </a:lnTo>
                <a:lnTo>
                  <a:pt x="6375141" y="243340"/>
                </a:lnTo>
                <a:lnTo>
                  <a:pt x="6356138" y="201937"/>
                </a:lnTo>
                <a:lnTo>
                  <a:pt x="6332507" y="163373"/>
                </a:lnTo>
                <a:lnTo>
                  <a:pt x="6304606" y="128006"/>
                </a:lnTo>
                <a:lnTo>
                  <a:pt x="6272793" y="96193"/>
                </a:lnTo>
                <a:lnTo>
                  <a:pt x="6237426" y="68292"/>
                </a:lnTo>
                <a:lnTo>
                  <a:pt x="6198862" y="44661"/>
                </a:lnTo>
                <a:lnTo>
                  <a:pt x="6157459" y="25658"/>
                </a:lnTo>
                <a:lnTo>
                  <a:pt x="6113576" y="11642"/>
                </a:lnTo>
                <a:lnTo>
                  <a:pt x="6067570" y="2970"/>
                </a:lnTo>
                <a:lnTo>
                  <a:pt x="6019800" y="0"/>
                </a:lnTo>
                <a:lnTo>
                  <a:pt x="381000" y="0"/>
                </a:lnTo>
                <a:lnTo>
                  <a:pt x="333229" y="2970"/>
                </a:lnTo>
                <a:lnTo>
                  <a:pt x="287223" y="11642"/>
                </a:lnTo>
                <a:lnTo>
                  <a:pt x="243340" y="25658"/>
                </a:lnTo>
                <a:lnTo>
                  <a:pt x="201937" y="44661"/>
                </a:lnTo>
                <a:lnTo>
                  <a:pt x="163373" y="68292"/>
                </a:lnTo>
                <a:lnTo>
                  <a:pt x="128006" y="96193"/>
                </a:lnTo>
                <a:lnTo>
                  <a:pt x="96193" y="128006"/>
                </a:lnTo>
                <a:lnTo>
                  <a:pt x="68292" y="163373"/>
                </a:lnTo>
                <a:lnTo>
                  <a:pt x="44661" y="201937"/>
                </a:lnTo>
                <a:lnTo>
                  <a:pt x="25658" y="243340"/>
                </a:lnTo>
                <a:lnTo>
                  <a:pt x="11642" y="287223"/>
                </a:lnTo>
                <a:lnTo>
                  <a:pt x="2970" y="333229"/>
                </a:lnTo>
                <a:lnTo>
                  <a:pt x="0" y="381000"/>
                </a:lnTo>
                <a:lnTo>
                  <a:pt x="0" y="1905000"/>
                </a:lnTo>
                <a:lnTo>
                  <a:pt x="2970" y="1952770"/>
                </a:lnTo>
                <a:lnTo>
                  <a:pt x="11642" y="1998776"/>
                </a:lnTo>
                <a:lnTo>
                  <a:pt x="25658" y="2042659"/>
                </a:lnTo>
                <a:lnTo>
                  <a:pt x="44661" y="2084062"/>
                </a:lnTo>
                <a:lnTo>
                  <a:pt x="68292" y="2122626"/>
                </a:lnTo>
                <a:lnTo>
                  <a:pt x="96193" y="2157993"/>
                </a:lnTo>
                <a:lnTo>
                  <a:pt x="128006" y="2189806"/>
                </a:lnTo>
                <a:lnTo>
                  <a:pt x="163373" y="2217707"/>
                </a:lnTo>
                <a:lnTo>
                  <a:pt x="201937" y="2241338"/>
                </a:lnTo>
                <a:lnTo>
                  <a:pt x="243340" y="2260341"/>
                </a:lnTo>
                <a:lnTo>
                  <a:pt x="287223" y="2274357"/>
                </a:lnTo>
                <a:lnTo>
                  <a:pt x="333229" y="2283029"/>
                </a:lnTo>
                <a:lnTo>
                  <a:pt x="381000" y="2286000"/>
                </a:lnTo>
                <a:lnTo>
                  <a:pt x="6019800" y="2286000"/>
                </a:lnTo>
                <a:lnTo>
                  <a:pt x="6067570" y="2283029"/>
                </a:lnTo>
                <a:lnTo>
                  <a:pt x="6113576" y="2274357"/>
                </a:lnTo>
                <a:lnTo>
                  <a:pt x="6157459" y="2260341"/>
                </a:lnTo>
                <a:lnTo>
                  <a:pt x="6198862" y="2241338"/>
                </a:lnTo>
                <a:lnTo>
                  <a:pt x="6237426" y="2217707"/>
                </a:lnTo>
                <a:lnTo>
                  <a:pt x="6272793" y="2189806"/>
                </a:lnTo>
                <a:lnTo>
                  <a:pt x="6304606" y="2157993"/>
                </a:lnTo>
                <a:lnTo>
                  <a:pt x="6332507" y="2122626"/>
                </a:lnTo>
                <a:lnTo>
                  <a:pt x="6356138" y="2084062"/>
                </a:lnTo>
                <a:lnTo>
                  <a:pt x="6375141" y="2042659"/>
                </a:lnTo>
                <a:lnTo>
                  <a:pt x="6389157" y="1998776"/>
                </a:lnTo>
                <a:lnTo>
                  <a:pt x="6397829" y="1952770"/>
                </a:lnTo>
                <a:lnTo>
                  <a:pt x="6400800" y="1905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1358900" y="3325621"/>
            <a:ext cx="6400800" cy="2286000"/>
          </a:xfrm>
          <a:custGeom>
            <a:avLst/>
            <a:gdLst/>
            <a:ahLst/>
            <a:cxnLst/>
            <a:rect l="l" t="t" r="r" b="b"/>
            <a:pathLst>
              <a:path w="6400800" h="2286000">
                <a:moveTo>
                  <a:pt x="381000" y="0"/>
                </a:moveTo>
                <a:lnTo>
                  <a:pt x="333229" y="2970"/>
                </a:lnTo>
                <a:lnTo>
                  <a:pt x="287223" y="11642"/>
                </a:lnTo>
                <a:lnTo>
                  <a:pt x="243340" y="25658"/>
                </a:lnTo>
                <a:lnTo>
                  <a:pt x="201937" y="44661"/>
                </a:lnTo>
                <a:lnTo>
                  <a:pt x="163373" y="68292"/>
                </a:lnTo>
                <a:lnTo>
                  <a:pt x="128006" y="96193"/>
                </a:lnTo>
                <a:lnTo>
                  <a:pt x="96193" y="128006"/>
                </a:lnTo>
                <a:lnTo>
                  <a:pt x="68292" y="163373"/>
                </a:lnTo>
                <a:lnTo>
                  <a:pt x="44661" y="201937"/>
                </a:lnTo>
                <a:lnTo>
                  <a:pt x="25658" y="243340"/>
                </a:lnTo>
                <a:lnTo>
                  <a:pt x="11642" y="287223"/>
                </a:lnTo>
                <a:lnTo>
                  <a:pt x="2970" y="333229"/>
                </a:lnTo>
                <a:lnTo>
                  <a:pt x="0" y="381000"/>
                </a:lnTo>
                <a:lnTo>
                  <a:pt x="0" y="1905000"/>
                </a:lnTo>
                <a:lnTo>
                  <a:pt x="2970" y="1952770"/>
                </a:lnTo>
                <a:lnTo>
                  <a:pt x="11642" y="1998776"/>
                </a:lnTo>
                <a:lnTo>
                  <a:pt x="25658" y="2042659"/>
                </a:lnTo>
                <a:lnTo>
                  <a:pt x="44661" y="2084062"/>
                </a:lnTo>
                <a:lnTo>
                  <a:pt x="68292" y="2122626"/>
                </a:lnTo>
                <a:lnTo>
                  <a:pt x="96193" y="2157993"/>
                </a:lnTo>
                <a:lnTo>
                  <a:pt x="128006" y="2189806"/>
                </a:lnTo>
                <a:lnTo>
                  <a:pt x="163373" y="2217707"/>
                </a:lnTo>
                <a:lnTo>
                  <a:pt x="201937" y="2241338"/>
                </a:lnTo>
                <a:lnTo>
                  <a:pt x="243340" y="2260341"/>
                </a:lnTo>
                <a:lnTo>
                  <a:pt x="287223" y="2274357"/>
                </a:lnTo>
                <a:lnTo>
                  <a:pt x="333229" y="2283029"/>
                </a:lnTo>
                <a:lnTo>
                  <a:pt x="381000" y="2286000"/>
                </a:lnTo>
                <a:lnTo>
                  <a:pt x="6019800" y="2286000"/>
                </a:lnTo>
                <a:lnTo>
                  <a:pt x="6067570" y="2283029"/>
                </a:lnTo>
                <a:lnTo>
                  <a:pt x="6113576" y="2274357"/>
                </a:lnTo>
                <a:lnTo>
                  <a:pt x="6157459" y="2260341"/>
                </a:lnTo>
                <a:lnTo>
                  <a:pt x="6198862" y="2241338"/>
                </a:lnTo>
                <a:lnTo>
                  <a:pt x="6237426" y="2217707"/>
                </a:lnTo>
                <a:lnTo>
                  <a:pt x="6272793" y="2189806"/>
                </a:lnTo>
                <a:lnTo>
                  <a:pt x="6304606" y="2157993"/>
                </a:lnTo>
                <a:lnTo>
                  <a:pt x="6332507" y="2122626"/>
                </a:lnTo>
                <a:lnTo>
                  <a:pt x="6356138" y="2084062"/>
                </a:lnTo>
                <a:lnTo>
                  <a:pt x="6375141" y="2042659"/>
                </a:lnTo>
                <a:lnTo>
                  <a:pt x="6389157" y="1998776"/>
                </a:lnTo>
                <a:lnTo>
                  <a:pt x="6397829" y="1952770"/>
                </a:lnTo>
                <a:lnTo>
                  <a:pt x="6400800" y="1905000"/>
                </a:lnTo>
                <a:lnTo>
                  <a:pt x="6400800" y="381000"/>
                </a:lnTo>
                <a:lnTo>
                  <a:pt x="6397829" y="333229"/>
                </a:lnTo>
                <a:lnTo>
                  <a:pt x="6389157" y="287223"/>
                </a:lnTo>
                <a:lnTo>
                  <a:pt x="6375141" y="243340"/>
                </a:lnTo>
                <a:lnTo>
                  <a:pt x="6356138" y="201937"/>
                </a:lnTo>
                <a:lnTo>
                  <a:pt x="6332507" y="163373"/>
                </a:lnTo>
                <a:lnTo>
                  <a:pt x="6304606" y="128006"/>
                </a:lnTo>
                <a:lnTo>
                  <a:pt x="6272793" y="96193"/>
                </a:lnTo>
                <a:lnTo>
                  <a:pt x="6237426" y="68292"/>
                </a:lnTo>
                <a:lnTo>
                  <a:pt x="6198862" y="44661"/>
                </a:lnTo>
                <a:lnTo>
                  <a:pt x="6157459" y="25658"/>
                </a:lnTo>
                <a:lnTo>
                  <a:pt x="6113576" y="11642"/>
                </a:lnTo>
                <a:lnTo>
                  <a:pt x="6067570" y="2970"/>
                </a:lnTo>
                <a:lnTo>
                  <a:pt x="6019800" y="0"/>
                </a:lnTo>
                <a:lnTo>
                  <a:pt x="381000" y="0"/>
                </a:lnTo>
                <a:close/>
              </a:path>
            </a:pathLst>
          </a:custGeom>
          <a:ln w="50800">
            <a:solidFill>
              <a:srgbClr val="CCCC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67210" y="1702053"/>
            <a:ext cx="7784179" cy="711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67790" y="3826256"/>
            <a:ext cx="6383020" cy="17081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STMIK Muhammadiyah Jakarta. Moch. Arief Sutisna, S.Kom., M.Kom</a:t>
            </a: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F2C6A9-4A3C-4734-9590-FCD3C2E9BCF8}" type="datetime1">
              <a:rPr lang="en-US" smtClean="0"/>
              <a:t>3/10/2020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300" b="0" i="0">
                <a:solidFill>
                  <a:srgbClr val="336565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STMIK Muhammadiyah Jakarta. Moch. Arief Sutisna, S.Kom., M.Kom</a:t>
            </a: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207D32-1EC3-4AD6-A188-4E4E9E897E5E}" type="datetime1">
              <a:rPr lang="en-US" smtClean="0"/>
              <a:t>3/10/2020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300" b="0" i="0">
                <a:solidFill>
                  <a:srgbClr val="336565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5930" y="1571498"/>
            <a:ext cx="3966591" cy="450951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696079" y="1571498"/>
            <a:ext cx="3966591" cy="450951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STMIK Muhammadiyah Jakarta. Moch. Arief Sutisna, S.Kom., M.Kom</a:t>
            </a:r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2D788A-EA61-48F9-AF8A-C314AAEE8728}" type="datetime1">
              <a:rPr lang="en-US" smtClean="0"/>
              <a:t>3/10/2020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300" b="0" i="0">
                <a:solidFill>
                  <a:srgbClr val="336565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STMIK Muhammadiyah Jakarta. Moch. Arief Sutisna, S.Kom., M.Kom</a:t>
            </a: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5352A-07A1-459A-B72F-A0770BE6AD25}" type="datetime1">
              <a:rPr lang="en-US" smtClean="0"/>
              <a:t>3/10/2020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STMIK Muhammadiyah Jakarta. Moch. Arief Sutisna, S.Kom., M.Kom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0DD52A-A35A-4B78-B9D8-F8F21123205E}" type="datetime1">
              <a:rPr lang="en-US" smtClean="0"/>
              <a:t>3/10/2020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55702" y="215900"/>
            <a:ext cx="8823325" cy="6096000"/>
          </a:xfrm>
          <a:custGeom>
            <a:avLst/>
            <a:gdLst/>
            <a:ahLst/>
            <a:cxnLst/>
            <a:rect l="l" t="t" r="r" b="b"/>
            <a:pathLst>
              <a:path w="8823325" h="6096000">
                <a:moveTo>
                  <a:pt x="672845" y="0"/>
                </a:moveTo>
                <a:lnTo>
                  <a:pt x="624763" y="1692"/>
                </a:lnTo>
                <a:lnTo>
                  <a:pt x="577598" y="6692"/>
                </a:lnTo>
                <a:lnTo>
                  <a:pt x="531464" y="14887"/>
                </a:lnTo>
                <a:lnTo>
                  <a:pt x="486474" y="26161"/>
                </a:lnTo>
                <a:lnTo>
                  <a:pt x="442742" y="40401"/>
                </a:lnTo>
                <a:lnTo>
                  <a:pt x="400381" y="57492"/>
                </a:lnTo>
                <a:lnTo>
                  <a:pt x="359505" y="77321"/>
                </a:lnTo>
                <a:lnTo>
                  <a:pt x="320226" y="99772"/>
                </a:lnTo>
                <a:lnTo>
                  <a:pt x="282660" y="124732"/>
                </a:lnTo>
                <a:lnTo>
                  <a:pt x="246918" y="152086"/>
                </a:lnTo>
                <a:lnTo>
                  <a:pt x="213115" y="181721"/>
                </a:lnTo>
                <a:lnTo>
                  <a:pt x="181365" y="213521"/>
                </a:lnTo>
                <a:lnTo>
                  <a:pt x="151779" y="247373"/>
                </a:lnTo>
                <a:lnTo>
                  <a:pt x="124473" y="283163"/>
                </a:lnTo>
                <a:lnTo>
                  <a:pt x="99560" y="320776"/>
                </a:lnTo>
                <a:lnTo>
                  <a:pt x="77152" y="360098"/>
                </a:lnTo>
                <a:lnTo>
                  <a:pt x="57364" y="401015"/>
                </a:lnTo>
                <a:lnTo>
                  <a:pt x="40309" y="443412"/>
                </a:lnTo>
                <a:lnTo>
                  <a:pt x="26100" y="487175"/>
                </a:lnTo>
                <a:lnTo>
                  <a:pt x="14851" y="532191"/>
                </a:lnTo>
                <a:lnTo>
                  <a:pt x="6676" y="578344"/>
                </a:lnTo>
                <a:lnTo>
                  <a:pt x="1688" y="625521"/>
                </a:lnTo>
                <a:lnTo>
                  <a:pt x="0" y="673608"/>
                </a:lnTo>
                <a:lnTo>
                  <a:pt x="0" y="5422392"/>
                </a:lnTo>
                <a:lnTo>
                  <a:pt x="1688" y="5470478"/>
                </a:lnTo>
                <a:lnTo>
                  <a:pt x="6676" y="5517655"/>
                </a:lnTo>
                <a:lnTo>
                  <a:pt x="14851" y="5563808"/>
                </a:lnTo>
                <a:lnTo>
                  <a:pt x="26100" y="5608824"/>
                </a:lnTo>
                <a:lnTo>
                  <a:pt x="40309" y="5652587"/>
                </a:lnTo>
                <a:lnTo>
                  <a:pt x="57364" y="5694984"/>
                </a:lnTo>
                <a:lnTo>
                  <a:pt x="77152" y="5735901"/>
                </a:lnTo>
                <a:lnTo>
                  <a:pt x="99560" y="5775223"/>
                </a:lnTo>
                <a:lnTo>
                  <a:pt x="124473" y="5812836"/>
                </a:lnTo>
                <a:lnTo>
                  <a:pt x="151779" y="5848626"/>
                </a:lnTo>
                <a:lnTo>
                  <a:pt x="181365" y="5882478"/>
                </a:lnTo>
                <a:lnTo>
                  <a:pt x="213115" y="5914278"/>
                </a:lnTo>
                <a:lnTo>
                  <a:pt x="246918" y="5943913"/>
                </a:lnTo>
                <a:lnTo>
                  <a:pt x="282660" y="5971267"/>
                </a:lnTo>
                <a:lnTo>
                  <a:pt x="320226" y="5996227"/>
                </a:lnTo>
                <a:lnTo>
                  <a:pt x="359505" y="6018678"/>
                </a:lnTo>
                <a:lnTo>
                  <a:pt x="400381" y="6038507"/>
                </a:lnTo>
                <a:lnTo>
                  <a:pt x="442742" y="6055598"/>
                </a:lnTo>
                <a:lnTo>
                  <a:pt x="486474" y="6069838"/>
                </a:lnTo>
                <a:lnTo>
                  <a:pt x="531464" y="6081112"/>
                </a:lnTo>
                <a:lnTo>
                  <a:pt x="577598" y="6089307"/>
                </a:lnTo>
                <a:lnTo>
                  <a:pt x="624763" y="6094307"/>
                </a:lnTo>
                <a:lnTo>
                  <a:pt x="672846" y="6096000"/>
                </a:lnTo>
                <a:lnTo>
                  <a:pt x="8149590" y="6096000"/>
                </a:lnTo>
                <a:lnTo>
                  <a:pt x="8197676" y="6094307"/>
                </a:lnTo>
                <a:lnTo>
                  <a:pt x="8244853" y="6089307"/>
                </a:lnTo>
                <a:lnTo>
                  <a:pt x="8291006" y="6081112"/>
                </a:lnTo>
                <a:lnTo>
                  <a:pt x="8336022" y="6069838"/>
                </a:lnTo>
                <a:lnTo>
                  <a:pt x="8379785" y="6055598"/>
                </a:lnTo>
                <a:lnTo>
                  <a:pt x="8422182" y="6038507"/>
                </a:lnTo>
                <a:lnTo>
                  <a:pt x="8463099" y="6018678"/>
                </a:lnTo>
                <a:lnTo>
                  <a:pt x="8502421" y="5996227"/>
                </a:lnTo>
                <a:lnTo>
                  <a:pt x="8540034" y="5971267"/>
                </a:lnTo>
                <a:lnTo>
                  <a:pt x="8575824" y="5943913"/>
                </a:lnTo>
                <a:lnTo>
                  <a:pt x="8609676" y="5914278"/>
                </a:lnTo>
                <a:lnTo>
                  <a:pt x="8641476" y="5882478"/>
                </a:lnTo>
                <a:lnTo>
                  <a:pt x="8671111" y="5848626"/>
                </a:lnTo>
                <a:lnTo>
                  <a:pt x="8698465" y="5812836"/>
                </a:lnTo>
                <a:lnTo>
                  <a:pt x="8723425" y="5775223"/>
                </a:lnTo>
                <a:lnTo>
                  <a:pt x="8745876" y="5735901"/>
                </a:lnTo>
                <a:lnTo>
                  <a:pt x="8765705" y="5694984"/>
                </a:lnTo>
                <a:lnTo>
                  <a:pt x="8782796" y="5652587"/>
                </a:lnTo>
                <a:lnTo>
                  <a:pt x="8797036" y="5608824"/>
                </a:lnTo>
                <a:lnTo>
                  <a:pt x="8808310" y="5563808"/>
                </a:lnTo>
                <a:lnTo>
                  <a:pt x="8816505" y="5517655"/>
                </a:lnTo>
                <a:lnTo>
                  <a:pt x="8821505" y="5470478"/>
                </a:lnTo>
                <a:lnTo>
                  <a:pt x="8823198" y="5422391"/>
                </a:lnTo>
                <a:lnTo>
                  <a:pt x="8823198" y="673607"/>
                </a:lnTo>
                <a:lnTo>
                  <a:pt x="8821505" y="625521"/>
                </a:lnTo>
                <a:lnTo>
                  <a:pt x="8816505" y="578344"/>
                </a:lnTo>
                <a:lnTo>
                  <a:pt x="8808310" y="532191"/>
                </a:lnTo>
                <a:lnTo>
                  <a:pt x="8797036" y="487175"/>
                </a:lnTo>
                <a:lnTo>
                  <a:pt x="8782796" y="443412"/>
                </a:lnTo>
                <a:lnTo>
                  <a:pt x="8765705" y="401015"/>
                </a:lnTo>
                <a:lnTo>
                  <a:pt x="8745876" y="360098"/>
                </a:lnTo>
                <a:lnTo>
                  <a:pt x="8723425" y="320776"/>
                </a:lnTo>
                <a:lnTo>
                  <a:pt x="8698465" y="283163"/>
                </a:lnTo>
                <a:lnTo>
                  <a:pt x="8671111" y="247373"/>
                </a:lnTo>
                <a:lnTo>
                  <a:pt x="8641476" y="213521"/>
                </a:lnTo>
                <a:lnTo>
                  <a:pt x="8609676" y="181721"/>
                </a:lnTo>
                <a:lnTo>
                  <a:pt x="8575824" y="152086"/>
                </a:lnTo>
                <a:lnTo>
                  <a:pt x="8540034" y="124732"/>
                </a:lnTo>
                <a:lnTo>
                  <a:pt x="8502421" y="99772"/>
                </a:lnTo>
                <a:lnTo>
                  <a:pt x="8463099" y="77321"/>
                </a:lnTo>
                <a:lnTo>
                  <a:pt x="8422182" y="57492"/>
                </a:lnTo>
                <a:lnTo>
                  <a:pt x="8379785" y="40401"/>
                </a:lnTo>
                <a:lnTo>
                  <a:pt x="8336022" y="26161"/>
                </a:lnTo>
                <a:lnTo>
                  <a:pt x="8291006" y="14887"/>
                </a:lnTo>
                <a:lnTo>
                  <a:pt x="8244853" y="6692"/>
                </a:lnTo>
                <a:lnTo>
                  <a:pt x="8197676" y="1692"/>
                </a:lnTo>
                <a:lnTo>
                  <a:pt x="8149590" y="0"/>
                </a:lnTo>
                <a:lnTo>
                  <a:pt x="672845" y="0"/>
                </a:lnTo>
                <a:close/>
              </a:path>
            </a:pathLst>
          </a:custGeom>
          <a:ln w="28575">
            <a:solidFill>
              <a:srgbClr val="3366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28802" y="1074928"/>
            <a:ext cx="7460995" cy="5283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00" b="0" i="0">
                <a:solidFill>
                  <a:srgbClr val="336565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84732" y="1850644"/>
            <a:ext cx="7549134" cy="32937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0324" y="6354318"/>
            <a:ext cx="2917952" cy="3416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STMIK Muhammadiyah Jakarta. Moch. Arief Sutisna, S.Kom., M.Kom</a:t>
            </a: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5930" y="6354318"/>
            <a:ext cx="2097278" cy="3416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168A2-EF29-46DA-BEB7-FFCEE1F6894F}" type="datetime1">
              <a:rPr lang="en-US" smtClean="0"/>
              <a:t>3/10/2020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65392" y="6354318"/>
            <a:ext cx="2097278" cy="3416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210" y="1702053"/>
            <a:ext cx="7472045" cy="711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500" b="1" i="1" spc="165" dirty="0">
                <a:solidFill>
                  <a:srgbClr val="336565"/>
                </a:solidFill>
                <a:latin typeface="Arial"/>
                <a:cs typeface="Arial"/>
              </a:rPr>
              <a:t>Algoritma </a:t>
            </a:r>
            <a:r>
              <a:rPr sz="4500" b="1" i="1" spc="250" dirty="0">
                <a:solidFill>
                  <a:srgbClr val="336565"/>
                </a:solidFill>
                <a:latin typeface="Arial"/>
                <a:cs typeface="Arial"/>
              </a:rPr>
              <a:t>dan</a:t>
            </a:r>
            <a:r>
              <a:rPr sz="4500" b="1" i="1" spc="505" dirty="0">
                <a:solidFill>
                  <a:srgbClr val="336565"/>
                </a:solidFill>
                <a:latin typeface="Arial"/>
                <a:cs typeface="Arial"/>
              </a:rPr>
              <a:t> </a:t>
            </a:r>
            <a:r>
              <a:rPr sz="4500" b="1" i="1" spc="315" dirty="0">
                <a:solidFill>
                  <a:srgbClr val="336565"/>
                </a:solidFill>
                <a:latin typeface="Arial"/>
                <a:cs typeface="Arial"/>
              </a:rPr>
              <a:t>Flowchart</a:t>
            </a:r>
            <a:endParaRPr sz="45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73300" y="3721100"/>
            <a:ext cx="4724400" cy="5206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3300" b="1" spc="-5" dirty="0" err="1" smtClean="0">
                <a:latin typeface="Baskerville Old Face" panose="02020602080505020303" pitchFamily="18" charset="0"/>
                <a:cs typeface="Arial"/>
              </a:rPr>
              <a:t>Rekayasa</a:t>
            </a:r>
            <a:r>
              <a:rPr lang="en-US" sz="3300" b="1" spc="-5" dirty="0" smtClean="0">
                <a:latin typeface="Baskerville Old Face" panose="02020602080505020303" pitchFamily="18" charset="0"/>
                <a:cs typeface="Arial"/>
              </a:rPr>
              <a:t> </a:t>
            </a:r>
            <a:r>
              <a:rPr lang="en-US" sz="3300" b="1" spc="-5" dirty="0" err="1" smtClean="0">
                <a:latin typeface="Baskerville Old Face" panose="02020602080505020303" pitchFamily="18" charset="0"/>
                <a:cs typeface="Arial"/>
              </a:rPr>
              <a:t>Perangkat</a:t>
            </a:r>
            <a:r>
              <a:rPr lang="en-US" sz="3300" b="1" spc="-5" dirty="0" smtClean="0">
                <a:latin typeface="Baskerville Old Face" panose="02020602080505020303" pitchFamily="18" charset="0"/>
                <a:cs typeface="Arial"/>
              </a:rPr>
              <a:t> </a:t>
            </a:r>
            <a:r>
              <a:rPr lang="en-US" sz="3300" b="1" spc="-5" dirty="0" err="1" smtClean="0">
                <a:latin typeface="Baskerville Old Face" panose="02020602080505020303" pitchFamily="18" charset="0"/>
                <a:cs typeface="Arial"/>
              </a:rPr>
              <a:t>Lunak</a:t>
            </a:r>
            <a:endParaRPr sz="3300" b="1" dirty="0">
              <a:latin typeface="Baskerville Old Face" panose="02020602080505020303" pitchFamily="18" charset="0"/>
              <a:cs typeface="Arial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5"/>
          </p:nvPr>
        </p:nvSpPr>
        <p:spPr>
          <a:xfrm>
            <a:off x="1282700" y="6477456"/>
            <a:ext cx="6400800" cy="215444"/>
          </a:xfrm>
        </p:spPr>
        <p:txBody>
          <a:bodyPr/>
          <a:lstStyle/>
          <a:p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STMIK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Muhammadiyah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 Jakarta.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Moch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.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Arief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Sutisna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S.Kom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.,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M.Kom</a:t>
            </a:r>
            <a:endParaRPr lang="en-US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49300" y="1697227"/>
            <a:ext cx="7696200" cy="0"/>
          </a:xfrm>
          <a:custGeom>
            <a:avLst/>
            <a:gdLst/>
            <a:ahLst/>
            <a:cxnLst/>
            <a:rect l="l" t="t" r="r" b="b"/>
            <a:pathLst>
              <a:path w="7696200">
                <a:moveTo>
                  <a:pt x="0" y="0"/>
                </a:moveTo>
                <a:lnTo>
                  <a:pt x="7696200" y="0"/>
                </a:lnTo>
              </a:path>
            </a:pathLst>
          </a:custGeom>
          <a:ln w="38100">
            <a:solidFill>
              <a:srgbClr val="3366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28802" y="1074928"/>
            <a:ext cx="5682615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Simbol-simbol</a:t>
            </a:r>
            <a:r>
              <a:rPr dirty="0"/>
              <a:t> </a:t>
            </a:r>
            <a:r>
              <a:rPr spc="-5" dirty="0"/>
              <a:t>Flowchart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28802" y="1913889"/>
            <a:ext cx="6913880" cy="25819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990600" indent="-342900">
              <a:lnSpc>
                <a:spcPct val="100000"/>
              </a:lnSpc>
              <a:spcBef>
                <a:spcPts val="100"/>
              </a:spcBef>
              <a:buClr>
                <a:srgbClr val="CCCC9A"/>
              </a:buClr>
              <a:buSzPct val="70967"/>
              <a:buFont typeface="Wingdings"/>
              <a:buChar char=""/>
              <a:tabLst>
                <a:tab pos="354965" algn="l"/>
                <a:tab pos="355600" algn="l"/>
              </a:tabLst>
            </a:pPr>
            <a:r>
              <a:rPr sz="3100" i="1" spc="-5" dirty="0">
                <a:latin typeface="Arial"/>
                <a:cs typeface="Arial"/>
              </a:rPr>
              <a:t>Flow Direction Symbols </a:t>
            </a:r>
            <a:r>
              <a:rPr sz="3100" dirty="0">
                <a:latin typeface="Arial"/>
                <a:cs typeface="Arial"/>
              </a:rPr>
              <a:t>(Simbol  penghubung</a:t>
            </a:r>
            <a:r>
              <a:rPr sz="3100" spc="-5" dirty="0">
                <a:latin typeface="Arial"/>
                <a:cs typeface="Arial"/>
              </a:rPr>
              <a:t> alur)</a:t>
            </a:r>
            <a:endParaRPr sz="31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60"/>
              </a:spcBef>
              <a:buClr>
                <a:srgbClr val="CCCC9A"/>
              </a:buClr>
              <a:buSzPct val="70967"/>
              <a:buFont typeface="Wingdings"/>
              <a:buChar char=""/>
              <a:tabLst>
                <a:tab pos="354965" algn="l"/>
                <a:tab pos="355600" algn="l"/>
              </a:tabLst>
            </a:pPr>
            <a:r>
              <a:rPr sz="3100" i="1" spc="-5" dirty="0">
                <a:latin typeface="Arial"/>
                <a:cs typeface="Arial"/>
              </a:rPr>
              <a:t>Processing Symbols </a:t>
            </a:r>
            <a:r>
              <a:rPr sz="3100" dirty="0">
                <a:latin typeface="Arial"/>
                <a:cs typeface="Arial"/>
              </a:rPr>
              <a:t>(Simbol</a:t>
            </a:r>
            <a:r>
              <a:rPr sz="3100" spc="-60" dirty="0">
                <a:latin typeface="Arial"/>
                <a:cs typeface="Arial"/>
              </a:rPr>
              <a:t> </a:t>
            </a:r>
            <a:r>
              <a:rPr sz="3100" dirty="0">
                <a:latin typeface="Arial"/>
                <a:cs typeface="Arial"/>
              </a:rPr>
              <a:t>proses).</a:t>
            </a:r>
            <a:endParaRPr sz="3100">
              <a:latin typeface="Arial"/>
              <a:cs typeface="Arial"/>
            </a:endParaRPr>
          </a:p>
          <a:p>
            <a:pPr marL="355600" marR="288290" indent="-342900">
              <a:lnSpc>
                <a:spcPct val="100000"/>
              </a:lnSpc>
              <a:spcBef>
                <a:spcPts val="760"/>
              </a:spcBef>
              <a:buClr>
                <a:srgbClr val="CCCC9A"/>
              </a:buClr>
              <a:buSzPct val="70967"/>
              <a:buFont typeface="Wingdings"/>
              <a:buChar char=""/>
              <a:tabLst>
                <a:tab pos="354965" algn="l"/>
                <a:tab pos="355600" algn="l"/>
              </a:tabLst>
            </a:pPr>
            <a:r>
              <a:rPr sz="3100" i="1" dirty="0">
                <a:latin typeface="Arial"/>
                <a:cs typeface="Arial"/>
              </a:rPr>
              <a:t>Input-output Symbols </a:t>
            </a:r>
            <a:r>
              <a:rPr sz="3100" spc="-5" dirty="0">
                <a:latin typeface="Arial"/>
                <a:cs typeface="Arial"/>
              </a:rPr>
              <a:t>(Simbol input-  </a:t>
            </a:r>
            <a:r>
              <a:rPr sz="3100" dirty="0">
                <a:latin typeface="Arial"/>
                <a:cs typeface="Arial"/>
              </a:rPr>
              <a:t>output)</a:t>
            </a:r>
            <a:endParaRPr sz="3100">
              <a:latin typeface="Arial"/>
              <a:cs typeface="Arial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5"/>
          </p:nvPr>
        </p:nvSpPr>
        <p:spPr>
          <a:xfrm>
            <a:off x="1282700" y="6477456"/>
            <a:ext cx="6400800" cy="215444"/>
          </a:xfrm>
        </p:spPr>
        <p:txBody>
          <a:bodyPr/>
          <a:lstStyle/>
          <a:p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STMIK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Muhammadiyah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 Jakarta.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Moch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.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Arief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Sutisna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S.Kom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.,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M.Kom</a:t>
            </a:r>
            <a:endParaRPr lang="en-US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49300" y="1206500"/>
            <a:ext cx="7696200" cy="0"/>
          </a:xfrm>
          <a:custGeom>
            <a:avLst/>
            <a:gdLst/>
            <a:ahLst/>
            <a:cxnLst/>
            <a:rect l="l" t="t" r="r" b="b"/>
            <a:pathLst>
              <a:path w="7696200">
                <a:moveTo>
                  <a:pt x="0" y="0"/>
                </a:moveTo>
                <a:lnTo>
                  <a:pt x="7696200" y="0"/>
                </a:lnTo>
              </a:path>
            </a:pathLst>
          </a:custGeom>
          <a:ln w="38100">
            <a:solidFill>
              <a:srgbClr val="3366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282700" y="1363981"/>
            <a:ext cx="6359504" cy="416834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49300" y="520700"/>
            <a:ext cx="5682615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Simbol-simbol</a:t>
            </a:r>
            <a:r>
              <a:rPr dirty="0"/>
              <a:t> </a:t>
            </a:r>
            <a:r>
              <a:rPr spc="-5" dirty="0"/>
              <a:t>Flowchart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5"/>
          </p:nvPr>
        </p:nvSpPr>
        <p:spPr>
          <a:xfrm>
            <a:off x="1282700" y="6477456"/>
            <a:ext cx="6400800" cy="215444"/>
          </a:xfrm>
        </p:spPr>
        <p:txBody>
          <a:bodyPr/>
          <a:lstStyle/>
          <a:p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STMIK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Muhammadiyah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 Jakarta.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Moch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.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Arief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Sutisna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S.Kom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.,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M.Kom</a:t>
            </a:r>
            <a:endParaRPr lang="en-US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49300" y="1697227"/>
            <a:ext cx="7696200" cy="0"/>
          </a:xfrm>
          <a:custGeom>
            <a:avLst/>
            <a:gdLst/>
            <a:ahLst/>
            <a:cxnLst/>
            <a:rect l="l" t="t" r="r" b="b"/>
            <a:pathLst>
              <a:path w="7696200">
                <a:moveTo>
                  <a:pt x="0" y="0"/>
                </a:moveTo>
                <a:lnTo>
                  <a:pt x="7696200" y="0"/>
                </a:lnTo>
              </a:path>
            </a:pathLst>
          </a:custGeom>
          <a:ln w="38100">
            <a:solidFill>
              <a:srgbClr val="3366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28802" y="1074928"/>
            <a:ext cx="7345680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Simbol-simbol Flowchart </a:t>
            </a:r>
            <a:r>
              <a:rPr dirty="0"/>
              <a:t>–</a:t>
            </a:r>
            <a:r>
              <a:rPr spc="20" dirty="0"/>
              <a:t> </a:t>
            </a:r>
            <a:r>
              <a:rPr b="1" i="1" spc="140" dirty="0">
                <a:latin typeface="Arial"/>
                <a:cs typeface="Arial"/>
              </a:rPr>
              <a:t>Cont.</a:t>
            </a:r>
          </a:p>
        </p:txBody>
      </p:sp>
      <p:sp>
        <p:nvSpPr>
          <p:cNvPr id="4" name="object 4"/>
          <p:cNvSpPr/>
          <p:nvPr/>
        </p:nvSpPr>
        <p:spPr>
          <a:xfrm>
            <a:off x="1206500" y="2044699"/>
            <a:ext cx="6662337" cy="40385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5"/>
          </p:nvPr>
        </p:nvSpPr>
        <p:spPr>
          <a:xfrm>
            <a:off x="1282700" y="6477456"/>
            <a:ext cx="6400800" cy="215444"/>
          </a:xfrm>
        </p:spPr>
        <p:txBody>
          <a:bodyPr/>
          <a:lstStyle/>
          <a:p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STMIK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Muhammadiyah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 Jakarta.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Moch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.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Arief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Sutisna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S.Kom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.,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M.Kom</a:t>
            </a:r>
            <a:endParaRPr lang="en-US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49300" y="1697227"/>
            <a:ext cx="7696200" cy="0"/>
          </a:xfrm>
          <a:custGeom>
            <a:avLst/>
            <a:gdLst/>
            <a:ahLst/>
            <a:cxnLst/>
            <a:rect l="l" t="t" r="r" b="b"/>
            <a:pathLst>
              <a:path w="7696200">
                <a:moveTo>
                  <a:pt x="0" y="0"/>
                </a:moveTo>
                <a:lnTo>
                  <a:pt x="7696200" y="0"/>
                </a:lnTo>
              </a:path>
            </a:pathLst>
          </a:custGeom>
          <a:ln w="38100">
            <a:solidFill>
              <a:srgbClr val="3366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28802" y="1074928"/>
            <a:ext cx="5054600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Pembuatan</a:t>
            </a:r>
            <a:r>
              <a:rPr spc="-50" dirty="0"/>
              <a:t> </a:t>
            </a:r>
            <a:r>
              <a:rPr spc="-10" dirty="0"/>
              <a:t>Flowchart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28802" y="1846072"/>
            <a:ext cx="6952615" cy="3698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CCCC9A"/>
              </a:buClr>
              <a:buSzPct val="71428"/>
              <a:buFont typeface="Wingdings"/>
              <a:buChar char=""/>
              <a:tabLst>
                <a:tab pos="354965" algn="l"/>
                <a:tab pos="355600" algn="l"/>
              </a:tabLst>
            </a:pPr>
            <a:r>
              <a:rPr sz="2800" dirty="0">
                <a:latin typeface="Arial"/>
                <a:cs typeface="Arial"/>
              </a:rPr>
              <a:t>Tidak ada kaidah yang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baku.</a:t>
            </a:r>
            <a:endParaRPr sz="2800">
              <a:latin typeface="Arial"/>
              <a:cs typeface="Arial"/>
            </a:endParaRPr>
          </a:p>
          <a:p>
            <a:pPr marL="355600" marR="5080" indent="-342900">
              <a:lnSpc>
                <a:spcPct val="80000"/>
              </a:lnSpc>
              <a:spcBef>
                <a:spcPts val="680"/>
              </a:spcBef>
              <a:buClr>
                <a:srgbClr val="CCCC9A"/>
              </a:buClr>
              <a:buSzPct val="71428"/>
              <a:buFont typeface="Wingdings"/>
              <a:buChar char=""/>
              <a:tabLst>
                <a:tab pos="354965" algn="l"/>
                <a:tab pos="355600" algn="l"/>
              </a:tabLst>
            </a:pPr>
            <a:r>
              <a:rPr sz="2800" dirty="0">
                <a:latin typeface="Arial"/>
                <a:cs typeface="Arial"/>
              </a:rPr>
              <a:t>Flowchart = gambaran hasil analisa</a:t>
            </a:r>
            <a:r>
              <a:rPr sz="2800" spc="-7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suatu  masalah</a:t>
            </a:r>
            <a:endParaRPr sz="2800">
              <a:latin typeface="Arial"/>
              <a:cs typeface="Arial"/>
            </a:endParaRPr>
          </a:p>
          <a:p>
            <a:pPr marL="355600" marR="217170" indent="-342900">
              <a:lnSpc>
                <a:spcPct val="80000"/>
              </a:lnSpc>
              <a:spcBef>
                <a:spcPts val="670"/>
              </a:spcBef>
              <a:buClr>
                <a:srgbClr val="CCCC9A"/>
              </a:buClr>
              <a:buSzPct val="71428"/>
              <a:buFont typeface="Wingdings"/>
              <a:buChar char=""/>
              <a:tabLst>
                <a:tab pos="354965" algn="l"/>
                <a:tab pos="355600" algn="l"/>
              </a:tabLst>
            </a:pPr>
            <a:r>
              <a:rPr sz="2800" dirty="0">
                <a:latin typeface="Arial"/>
                <a:cs typeface="Arial"/>
              </a:rPr>
              <a:t>Flowchart dapat bervariasi antara satu  pemrogram dengan pemrogram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lainnya.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lr>
                <a:srgbClr val="CCCC9A"/>
              </a:buClr>
              <a:buSzPct val="71428"/>
              <a:buFont typeface="Wingdings"/>
              <a:buChar char=""/>
              <a:tabLst>
                <a:tab pos="354965" algn="l"/>
                <a:tab pos="355600" algn="l"/>
              </a:tabLst>
            </a:pPr>
            <a:r>
              <a:rPr sz="2800" dirty="0">
                <a:latin typeface="Arial"/>
                <a:cs typeface="Arial"/>
              </a:rPr>
              <a:t>Secara garis besar ada 3 bagian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utama:</a:t>
            </a:r>
            <a:endParaRPr sz="2800">
              <a:latin typeface="Arial"/>
              <a:cs typeface="Arial"/>
            </a:endParaRPr>
          </a:p>
          <a:p>
            <a:pPr marL="1224280" lvl="1" indent="-297180">
              <a:lnSpc>
                <a:spcPct val="100000"/>
              </a:lnSpc>
              <a:spcBef>
                <a:spcPts val="10"/>
              </a:spcBef>
              <a:buChar char="–"/>
              <a:tabLst>
                <a:tab pos="1224280" algn="l"/>
              </a:tabLst>
            </a:pPr>
            <a:r>
              <a:rPr sz="2800" dirty="0">
                <a:latin typeface="Arial"/>
                <a:cs typeface="Arial"/>
              </a:rPr>
              <a:t>Input</a:t>
            </a:r>
            <a:endParaRPr sz="2800">
              <a:latin typeface="Arial"/>
              <a:cs typeface="Arial"/>
            </a:endParaRPr>
          </a:p>
          <a:p>
            <a:pPr marL="1223645" lvl="1" indent="-297180">
              <a:lnSpc>
                <a:spcPct val="100000"/>
              </a:lnSpc>
              <a:buChar char="–"/>
              <a:tabLst>
                <a:tab pos="1224280" algn="l"/>
              </a:tabLst>
            </a:pPr>
            <a:r>
              <a:rPr sz="2800" spc="-5" dirty="0">
                <a:latin typeface="Arial"/>
                <a:cs typeface="Arial"/>
              </a:rPr>
              <a:t>Proses</a:t>
            </a:r>
            <a:endParaRPr sz="2800">
              <a:latin typeface="Arial"/>
              <a:cs typeface="Arial"/>
            </a:endParaRPr>
          </a:p>
          <a:p>
            <a:pPr marL="1223645" lvl="1" indent="-297180">
              <a:lnSpc>
                <a:spcPct val="100000"/>
              </a:lnSpc>
              <a:spcBef>
                <a:spcPts val="5"/>
              </a:spcBef>
              <a:buChar char="–"/>
              <a:tabLst>
                <a:tab pos="1224280" algn="l"/>
              </a:tabLst>
            </a:pPr>
            <a:r>
              <a:rPr sz="2800" dirty="0">
                <a:latin typeface="Arial"/>
                <a:cs typeface="Arial"/>
              </a:rPr>
              <a:t>Output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5"/>
          </p:nvPr>
        </p:nvSpPr>
        <p:spPr>
          <a:xfrm>
            <a:off x="1282700" y="6477456"/>
            <a:ext cx="6400800" cy="215444"/>
          </a:xfrm>
        </p:spPr>
        <p:txBody>
          <a:bodyPr/>
          <a:lstStyle/>
          <a:p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STMIK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Muhammadiyah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 Jakarta.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Moch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.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Arief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Sutisna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S.Kom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.,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M.Kom</a:t>
            </a:r>
            <a:endParaRPr lang="en-US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49300" y="1697227"/>
            <a:ext cx="7696200" cy="0"/>
          </a:xfrm>
          <a:custGeom>
            <a:avLst/>
            <a:gdLst/>
            <a:ahLst/>
            <a:cxnLst/>
            <a:rect l="l" t="t" r="r" b="b"/>
            <a:pathLst>
              <a:path w="7696200">
                <a:moveTo>
                  <a:pt x="0" y="0"/>
                </a:moveTo>
                <a:lnTo>
                  <a:pt x="7696200" y="0"/>
                </a:lnTo>
              </a:path>
            </a:pathLst>
          </a:custGeom>
          <a:ln w="38100">
            <a:solidFill>
              <a:srgbClr val="3366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28802" y="1074928"/>
            <a:ext cx="6683375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Pembuatan Flowchart </a:t>
            </a:r>
            <a:r>
              <a:rPr dirty="0"/>
              <a:t>–</a:t>
            </a:r>
            <a:r>
              <a:rPr spc="90" dirty="0"/>
              <a:t> </a:t>
            </a:r>
            <a:r>
              <a:rPr b="1" i="1" spc="180" dirty="0">
                <a:latin typeface="Arial"/>
                <a:cs typeface="Arial"/>
              </a:rPr>
              <a:t>cont.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28802" y="1828844"/>
            <a:ext cx="7243445" cy="4191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26034" indent="-342900" algn="just">
              <a:lnSpc>
                <a:spcPct val="110200"/>
              </a:lnSpc>
              <a:spcBef>
                <a:spcPts val="95"/>
              </a:spcBef>
              <a:buClr>
                <a:srgbClr val="CCCC9A"/>
              </a:buClr>
              <a:buSzPct val="70967"/>
              <a:buFont typeface="Wingdings"/>
              <a:buChar char=""/>
              <a:tabLst>
                <a:tab pos="355600" algn="l"/>
              </a:tabLst>
            </a:pPr>
            <a:r>
              <a:rPr sz="3100" spc="-5" dirty="0">
                <a:latin typeface="Arial"/>
                <a:cs typeface="Arial"/>
              </a:rPr>
              <a:t>Hindari pengulangan proses yang tidak  perlu dan logika yang berbelit sehingga  jalannya proses menjadi</a:t>
            </a:r>
            <a:r>
              <a:rPr sz="3100" dirty="0">
                <a:latin typeface="Arial"/>
                <a:cs typeface="Arial"/>
              </a:rPr>
              <a:t> </a:t>
            </a:r>
            <a:r>
              <a:rPr sz="3100" spc="-5" dirty="0">
                <a:latin typeface="Arial"/>
                <a:cs typeface="Arial"/>
              </a:rPr>
              <a:t>singkat.</a:t>
            </a:r>
            <a:endParaRPr sz="3100">
              <a:latin typeface="Arial"/>
              <a:cs typeface="Arial"/>
            </a:endParaRPr>
          </a:p>
          <a:p>
            <a:pPr marL="355600" marR="5080" indent="-342900">
              <a:lnSpc>
                <a:spcPct val="110200"/>
              </a:lnSpc>
              <a:spcBef>
                <a:spcPts val="5"/>
              </a:spcBef>
              <a:buClr>
                <a:srgbClr val="CCCC9A"/>
              </a:buClr>
              <a:buSzPct val="70967"/>
              <a:buFont typeface="Wingdings"/>
              <a:buChar char=""/>
              <a:tabLst>
                <a:tab pos="354965" algn="l"/>
                <a:tab pos="355600" algn="l"/>
              </a:tabLst>
            </a:pPr>
            <a:r>
              <a:rPr sz="3100" spc="-5" dirty="0">
                <a:latin typeface="Arial"/>
                <a:cs typeface="Arial"/>
              </a:rPr>
              <a:t>Jalannya proses digambarkan dari atas  ke bawah dan diberikan tanda panah  </a:t>
            </a:r>
            <a:r>
              <a:rPr sz="3100" dirty="0">
                <a:latin typeface="Arial"/>
                <a:cs typeface="Arial"/>
              </a:rPr>
              <a:t>untuk</a:t>
            </a:r>
            <a:r>
              <a:rPr sz="3100" spc="-5" dirty="0">
                <a:latin typeface="Arial"/>
                <a:cs typeface="Arial"/>
              </a:rPr>
              <a:t> </a:t>
            </a:r>
            <a:r>
              <a:rPr sz="3100" dirty="0">
                <a:latin typeface="Arial"/>
                <a:cs typeface="Arial"/>
              </a:rPr>
              <a:t>memperjelas.</a:t>
            </a:r>
            <a:endParaRPr sz="3100">
              <a:latin typeface="Arial"/>
              <a:cs typeface="Arial"/>
            </a:endParaRPr>
          </a:p>
          <a:p>
            <a:pPr marL="355600" marR="203200" indent="-342900">
              <a:lnSpc>
                <a:spcPct val="110200"/>
              </a:lnSpc>
              <a:spcBef>
                <a:spcPts val="5"/>
              </a:spcBef>
              <a:buClr>
                <a:srgbClr val="CCCC9A"/>
              </a:buClr>
              <a:buSzPct val="70967"/>
              <a:buFont typeface="Wingdings"/>
              <a:buChar char=""/>
              <a:tabLst>
                <a:tab pos="354965" algn="l"/>
                <a:tab pos="355600" algn="l"/>
              </a:tabLst>
            </a:pPr>
            <a:r>
              <a:rPr sz="3100" spc="-5" dirty="0">
                <a:latin typeface="Arial"/>
                <a:cs typeface="Arial"/>
              </a:rPr>
              <a:t>Sebuah flowchart diawali dari satu titik  START dan diakhiri dengan</a:t>
            </a:r>
            <a:r>
              <a:rPr sz="3100" spc="-40" dirty="0">
                <a:latin typeface="Arial"/>
                <a:cs typeface="Arial"/>
              </a:rPr>
              <a:t> </a:t>
            </a:r>
            <a:r>
              <a:rPr sz="3100" spc="-5" dirty="0">
                <a:latin typeface="Arial"/>
                <a:cs typeface="Arial"/>
              </a:rPr>
              <a:t>END.</a:t>
            </a:r>
            <a:endParaRPr sz="3100">
              <a:latin typeface="Arial"/>
              <a:cs typeface="Arial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5"/>
          </p:nvPr>
        </p:nvSpPr>
        <p:spPr>
          <a:xfrm>
            <a:off x="1282700" y="6477456"/>
            <a:ext cx="6400800" cy="215444"/>
          </a:xfrm>
        </p:spPr>
        <p:txBody>
          <a:bodyPr/>
          <a:lstStyle/>
          <a:p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STMIK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Muhammadiyah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 Jakarta.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Moch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.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Arief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Sutisna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S.Kom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.,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M.Kom</a:t>
            </a:r>
            <a:endParaRPr lang="en-US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620891" y="1697227"/>
            <a:ext cx="1824989" cy="0"/>
          </a:xfrm>
          <a:custGeom>
            <a:avLst/>
            <a:gdLst/>
            <a:ahLst/>
            <a:cxnLst/>
            <a:rect l="l" t="t" r="r" b="b"/>
            <a:pathLst>
              <a:path w="1824990">
                <a:moveTo>
                  <a:pt x="0" y="0"/>
                </a:moveTo>
                <a:lnTo>
                  <a:pt x="1824609" y="0"/>
                </a:lnTo>
              </a:path>
            </a:pathLst>
          </a:custGeom>
          <a:ln w="38100">
            <a:solidFill>
              <a:srgbClr val="3366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49300" y="1697227"/>
            <a:ext cx="2591435" cy="0"/>
          </a:xfrm>
          <a:custGeom>
            <a:avLst/>
            <a:gdLst/>
            <a:ahLst/>
            <a:cxnLst/>
            <a:rect l="l" t="t" r="r" b="b"/>
            <a:pathLst>
              <a:path w="2591435">
                <a:moveTo>
                  <a:pt x="0" y="0"/>
                </a:moveTo>
                <a:lnTo>
                  <a:pt x="2591180" y="0"/>
                </a:lnTo>
              </a:path>
            </a:pathLst>
          </a:custGeom>
          <a:ln w="38100">
            <a:solidFill>
              <a:srgbClr val="3366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828802" y="530859"/>
            <a:ext cx="3976370" cy="4673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900" spc="-5" dirty="0"/>
              <a:t>Contoh 1</a:t>
            </a:r>
            <a:r>
              <a:rPr sz="2900" spc="-40" dirty="0"/>
              <a:t> </a:t>
            </a:r>
            <a:r>
              <a:rPr sz="2900" spc="-5" dirty="0"/>
              <a:t>Flowchart</a:t>
            </a:r>
            <a:endParaRPr sz="2900"/>
          </a:p>
        </p:txBody>
      </p:sp>
      <p:sp>
        <p:nvSpPr>
          <p:cNvPr id="5" name="object 5"/>
          <p:cNvSpPr/>
          <p:nvPr/>
        </p:nvSpPr>
        <p:spPr>
          <a:xfrm>
            <a:off x="3340100" y="1206500"/>
            <a:ext cx="3281171" cy="504063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49300" y="1358899"/>
            <a:ext cx="2665476" cy="78562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5"/>
          </p:nvPr>
        </p:nvSpPr>
        <p:spPr>
          <a:xfrm>
            <a:off x="1282700" y="6477456"/>
            <a:ext cx="6400800" cy="215444"/>
          </a:xfrm>
        </p:spPr>
        <p:txBody>
          <a:bodyPr/>
          <a:lstStyle/>
          <a:p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STMIK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Muhammadiyah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 Jakarta.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Moch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.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Arief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Sutisna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S.Kom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.,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M.Kom</a:t>
            </a:r>
            <a:endParaRPr lang="en-US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49300" y="1697227"/>
            <a:ext cx="7696200" cy="0"/>
          </a:xfrm>
          <a:custGeom>
            <a:avLst/>
            <a:gdLst/>
            <a:ahLst/>
            <a:cxnLst/>
            <a:rect l="l" t="t" r="r" b="b"/>
            <a:pathLst>
              <a:path w="7696200">
                <a:moveTo>
                  <a:pt x="0" y="0"/>
                </a:moveTo>
                <a:lnTo>
                  <a:pt x="7696200" y="0"/>
                </a:lnTo>
              </a:path>
            </a:pathLst>
          </a:custGeom>
          <a:ln w="38100">
            <a:solidFill>
              <a:srgbClr val="3366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28802" y="1074928"/>
            <a:ext cx="4516755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Contoh </a:t>
            </a:r>
            <a:r>
              <a:rPr dirty="0"/>
              <a:t>2</a:t>
            </a:r>
            <a:r>
              <a:rPr spc="-100" dirty="0"/>
              <a:t> </a:t>
            </a:r>
            <a:r>
              <a:rPr spc="-5" dirty="0"/>
              <a:t>Flowchart</a:t>
            </a:r>
          </a:p>
        </p:txBody>
      </p:sp>
      <p:sp>
        <p:nvSpPr>
          <p:cNvPr id="4" name="object 4"/>
          <p:cNvSpPr/>
          <p:nvPr/>
        </p:nvSpPr>
        <p:spPr>
          <a:xfrm>
            <a:off x="1458652" y="1992065"/>
            <a:ext cx="6683431" cy="40903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5"/>
          </p:nvPr>
        </p:nvSpPr>
        <p:spPr>
          <a:xfrm>
            <a:off x="1282700" y="6477456"/>
            <a:ext cx="6400800" cy="215444"/>
          </a:xfrm>
        </p:spPr>
        <p:txBody>
          <a:bodyPr/>
          <a:lstStyle/>
          <a:p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STMIK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Muhammadiyah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 Jakarta.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Moch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.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Arief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Sutisna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S.Kom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.,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M.Kom</a:t>
            </a:r>
            <a:endParaRPr lang="en-US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49300" y="1697227"/>
            <a:ext cx="7696200" cy="0"/>
          </a:xfrm>
          <a:custGeom>
            <a:avLst/>
            <a:gdLst/>
            <a:ahLst/>
            <a:cxnLst/>
            <a:rect l="l" t="t" r="r" b="b"/>
            <a:pathLst>
              <a:path w="7696200">
                <a:moveTo>
                  <a:pt x="0" y="0"/>
                </a:moveTo>
                <a:lnTo>
                  <a:pt x="7696200" y="0"/>
                </a:lnTo>
              </a:path>
            </a:pathLst>
          </a:custGeom>
          <a:ln w="38100">
            <a:solidFill>
              <a:srgbClr val="3366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28802" y="1074928"/>
            <a:ext cx="2890520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Latihan</a:t>
            </a:r>
            <a:r>
              <a:rPr spc="-100" dirty="0"/>
              <a:t> </a:t>
            </a:r>
            <a:r>
              <a:rPr dirty="0"/>
              <a:t>Soal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99415" marR="5080" indent="-342900">
              <a:lnSpc>
                <a:spcPct val="109800"/>
              </a:lnSpc>
              <a:spcBef>
                <a:spcPts val="100"/>
              </a:spcBef>
              <a:buAutoNum type="arabicPeriod"/>
              <a:tabLst>
                <a:tab pos="396240" algn="l"/>
              </a:tabLst>
            </a:pPr>
            <a:r>
              <a:rPr spc="-5" dirty="0"/>
              <a:t>Buatlah algoritma untuk menghitung luas dan keliling  lingkaran. Dengan masukan berupa</a:t>
            </a:r>
            <a:r>
              <a:rPr spc="15" dirty="0"/>
              <a:t> </a:t>
            </a:r>
            <a:r>
              <a:rPr spc="-5" dirty="0"/>
              <a:t>jari-jari.</a:t>
            </a:r>
          </a:p>
          <a:p>
            <a:pPr marL="399415" marR="789940" indent="-342900">
              <a:lnSpc>
                <a:spcPts val="2580"/>
              </a:lnSpc>
              <a:spcBef>
                <a:spcPts val="615"/>
              </a:spcBef>
              <a:buAutoNum type="arabicPeriod"/>
              <a:tabLst>
                <a:tab pos="395605" algn="l"/>
              </a:tabLst>
            </a:pPr>
            <a:r>
              <a:rPr spc="-5" dirty="0"/>
              <a:t>Buatlah flowchart dari algoritma pada soal no 1  diatas.</a:t>
            </a:r>
          </a:p>
          <a:p>
            <a:pPr marL="399415" marR="11430" indent="-343535">
              <a:lnSpc>
                <a:spcPct val="90200"/>
              </a:lnSpc>
              <a:spcBef>
                <a:spcPts val="535"/>
              </a:spcBef>
              <a:buAutoNum type="arabicPeriod"/>
              <a:tabLst>
                <a:tab pos="395605" algn="l"/>
              </a:tabLst>
            </a:pPr>
            <a:r>
              <a:rPr spc="-5" dirty="0"/>
              <a:t>Buatlah algoritma untuk </a:t>
            </a:r>
            <a:r>
              <a:rPr dirty="0"/>
              <a:t>m</a:t>
            </a:r>
            <a:r>
              <a:rPr sz="2200" dirty="0"/>
              <a:t>engecek bilangan di antara 2  bilangan masukan, apakah sama ataukah lebih besar  salah satunya, dan tampilkan</a:t>
            </a:r>
            <a:r>
              <a:rPr sz="2200" spc="-35" dirty="0"/>
              <a:t> </a:t>
            </a:r>
            <a:r>
              <a:rPr sz="2200" dirty="0"/>
              <a:t>hasilnya.</a:t>
            </a:r>
            <a:endParaRPr sz="2200"/>
          </a:p>
          <a:p>
            <a:pPr marL="399415" marR="789940" indent="-342900">
              <a:lnSpc>
                <a:spcPts val="2580"/>
              </a:lnSpc>
              <a:spcBef>
                <a:spcPts val="610"/>
              </a:spcBef>
              <a:buAutoNum type="arabicPeriod"/>
              <a:tabLst>
                <a:tab pos="395605" algn="l"/>
              </a:tabLst>
            </a:pPr>
            <a:r>
              <a:rPr spc="-5" dirty="0"/>
              <a:t>Buatlah flowchart dari algoritma pada soal no 3  diatas.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5"/>
          </p:nvPr>
        </p:nvSpPr>
        <p:spPr>
          <a:xfrm>
            <a:off x="1282700" y="6477456"/>
            <a:ext cx="6400800" cy="215444"/>
          </a:xfrm>
        </p:spPr>
        <p:txBody>
          <a:bodyPr/>
          <a:lstStyle/>
          <a:p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STMIK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Muhammadiyah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 Jakarta.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Moch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.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Arief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Sutisna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S.Kom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.,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M.Kom</a:t>
            </a:r>
            <a:endParaRPr lang="en-US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49300" y="1697227"/>
            <a:ext cx="7696200" cy="0"/>
          </a:xfrm>
          <a:custGeom>
            <a:avLst/>
            <a:gdLst/>
            <a:ahLst/>
            <a:cxnLst/>
            <a:rect l="l" t="t" r="r" b="b"/>
            <a:pathLst>
              <a:path w="7696200">
                <a:moveTo>
                  <a:pt x="0" y="0"/>
                </a:moveTo>
                <a:lnTo>
                  <a:pt x="7696200" y="0"/>
                </a:lnTo>
              </a:path>
            </a:pathLst>
          </a:custGeom>
          <a:ln w="38100">
            <a:solidFill>
              <a:srgbClr val="3366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28802" y="1074928"/>
            <a:ext cx="2468245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Objectives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28802" y="1833879"/>
            <a:ext cx="7136130" cy="34823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372360">
              <a:lnSpc>
                <a:spcPct val="120000"/>
              </a:lnSpc>
              <a:spcBef>
                <a:spcPts val="100"/>
              </a:spcBef>
            </a:pPr>
            <a:r>
              <a:rPr sz="2700" spc="-5" dirty="0">
                <a:latin typeface="Arial"/>
                <a:cs typeface="Arial"/>
              </a:rPr>
              <a:t>Setelah menyelesaikan bab </a:t>
            </a:r>
            <a:r>
              <a:rPr sz="2700" spc="-10" dirty="0">
                <a:latin typeface="Arial"/>
                <a:cs typeface="Arial"/>
              </a:rPr>
              <a:t>ini,  </a:t>
            </a:r>
            <a:r>
              <a:rPr sz="2700" spc="-5" dirty="0">
                <a:latin typeface="Arial"/>
                <a:cs typeface="Arial"/>
              </a:rPr>
              <a:t>anda diharapkan</a:t>
            </a:r>
            <a:r>
              <a:rPr sz="2700" spc="-20" dirty="0">
                <a:latin typeface="Arial"/>
                <a:cs typeface="Arial"/>
              </a:rPr>
              <a:t> </a:t>
            </a:r>
            <a:r>
              <a:rPr sz="2700" spc="-5" dirty="0">
                <a:latin typeface="Arial"/>
                <a:cs typeface="Arial"/>
              </a:rPr>
              <a:t>dapat:</a:t>
            </a:r>
            <a:endParaRPr sz="2700">
              <a:latin typeface="Arial"/>
              <a:cs typeface="Arial"/>
            </a:endParaRPr>
          </a:p>
          <a:p>
            <a:pPr marL="227965" indent="-215900">
              <a:lnSpc>
                <a:spcPct val="100000"/>
              </a:lnSpc>
              <a:spcBef>
                <a:spcPts val="645"/>
              </a:spcBef>
              <a:buChar char="•"/>
              <a:tabLst>
                <a:tab pos="228600" algn="l"/>
              </a:tabLst>
            </a:pPr>
            <a:r>
              <a:rPr sz="2700" spc="-5" dirty="0">
                <a:latin typeface="Arial"/>
                <a:cs typeface="Arial"/>
              </a:rPr>
              <a:t>Mengerti tentang</a:t>
            </a:r>
            <a:r>
              <a:rPr sz="2700" spc="-10" dirty="0">
                <a:latin typeface="Arial"/>
                <a:cs typeface="Arial"/>
              </a:rPr>
              <a:t> algoritma.</a:t>
            </a:r>
            <a:endParaRPr sz="2700">
              <a:latin typeface="Arial"/>
              <a:cs typeface="Arial"/>
            </a:endParaRPr>
          </a:p>
          <a:p>
            <a:pPr marL="227965" indent="-215900">
              <a:lnSpc>
                <a:spcPct val="100000"/>
              </a:lnSpc>
              <a:spcBef>
                <a:spcPts val="650"/>
              </a:spcBef>
              <a:buChar char="•"/>
              <a:tabLst>
                <a:tab pos="228600" algn="l"/>
              </a:tabLst>
            </a:pPr>
            <a:r>
              <a:rPr sz="2700" spc="-5" dirty="0">
                <a:latin typeface="Arial"/>
                <a:cs typeface="Arial"/>
              </a:rPr>
              <a:t>Membuat algoritma dari suatu</a:t>
            </a:r>
            <a:r>
              <a:rPr sz="2700" spc="-25" dirty="0">
                <a:latin typeface="Arial"/>
                <a:cs typeface="Arial"/>
              </a:rPr>
              <a:t> </a:t>
            </a:r>
            <a:r>
              <a:rPr sz="2700" spc="-10" dirty="0">
                <a:latin typeface="Arial"/>
                <a:cs typeface="Arial"/>
              </a:rPr>
              <a:t>permasalahan.</a:t>
            </a:r>
            <a:endParaRPr sz="2700">
              <a:latin typeface="Arial"/>
              <a:cs typeface="Arial"/>
            </a:endParaRPr>
          </a:p>
          <a:p>
            <a:pPr marL="227965" indent="-215900">
              <a:lnSpc>
                <a:spcPct val="100000"/>
              </a:lnSpc>
              <a:spcBef>
                <a:spcPts val="645"/>
              </a:spcBef>
              <a:buChar char="•"/>
              <a:tabLst>
                <a:tab pos="228600" algn="l"/>
              </a:tabLst>
            </a:pPr>
            <a:r>
              <a:rPr sz="2700" spc="-5" dirty="0">
                <a:latin typeface="Arial"/>
                <a:cs typeface="Arial"/>
              </a:rPr>
              <a:t>Mengerti tentang</a:t>
            </a:r>
            <a:r>
              <a:rPr sz="2700" spc="-15" dirty="0">
                <a:latin typeface="Arial"/>
                <a:cs typeface="Arial"/>
              </a:rPr>
              <a:t> </a:t>
            </a:r>
            <a:r>
              <a:rPr sz="2700" spc="-5" dirty="0">
                <a:latin typeface="Arial"/>
                <a:cs typeface="Arial"/>
              </a:rPr>
              <a:t>flowchart.</a:t>
            </a:r>
            <a:endParaRPr sz="2700">
              <a:latin typeface="Arial"/>
              <a:cs typeface="Arial"/>
            </a:endParaRPr>
          </a:p>
          <a:p>
            <a:pPr marL="228600" marR="2404110" indent="-228600">
              <a:lnSpc>
                <a:spcPct val="120000"/>
              </a:lnSpc>
              <a:buChar char="•"/>
              <a:tabLst>
                <a:tab pos="228600" algn="l"/>
              </a:tabLst>
            </a:pPr>
            <a:r>
              <a:rPr sz="2700" spc="-5" dirty="0">
                <a:latin typeface="Arial"/>
                <a:cs typeface="Arial"/>
              </a:rPr>
              <a:t>Membuat flowchart dari </a:t>
            </a:r>
            <a:r>
              <a:rPr sz="2700" spc="-10" dirty="0">
                <a:latin typeface="Arial"/>
                <a:cs typeface="Arial"/>
              </a:rPr>
              <a:t>suatu  permasalahan.</a:t>
            </a:r>
            <a:endParaRPr sz="2700">
              <a:latin typeface="Arial"/>
              <a:cs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5"/>
          </p:nvPr>
        </p:nvSpPr>
        <p:spPr>
          <a:xfrm>
            <a:off x="1162812" y="6464300"/>
            <a:ext cx="6869176" cy="215444"/>
          </a:xfrm>
        </p:spPr>
        <p:txBody>
          <a:bodyPr/>
          <a:lstStyle/>
          <a:p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STMIK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Muhammadiyah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 Jakarta.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Moch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.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Arief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Sutisna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S.Kom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.,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M.Kom</a:t>
            </a:r>
            <a:endParaRPr lang="en-US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62000" y="991362"/>
            <a:ext cx="7696200" cy="0"/>
          </a:xfrm>
          <a:custGeom>
            <a:avLst/>
            <a:gdLst/>
            <a:ahLst/>
            <a:cxnLst/>
            <a:rect l="l" t="t" r="r" b="b"/>
            <a:pathLst>
              <a:path w="7696200">
                <a:moveTo>
                  <a:pt x="0" y="0"/>
                </a:moveTo>
                <a:lnTo>
                  <a:pt x="7696200" y="0"/>
                </a:lnTo>
              </a:path>
            </a:pathLst>
          </a:custGeom>
          <a:ln w="38100">
            <a:solidFill>
              <a:srgbClr val="3366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62000" y="531115"/>
            <a:ext cx="6799580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Tahapan Pembuatan</a:t>
            </a:r>
            <a:r>
              <a:rPr spc="-80" dirty="0"/>
              <a:t> </a:t>
            </a:r>
            <a:r>
              <a:rPr spc="-5" dirty="0"/>
              <a:t>Program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62000" y="1206500"/>
            <a:ext cx="7889875" cy="1549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71450" indent="-159385">
              <a:lnSpc>
                <a:spcPct val="100000"/>
              </a:lnSpc>
              <a:spcBef>
                <a:spcPts val="95"/>
              </a:spcBef>
              <a:buChar char="•"/>
              <a:tabLst>
                <a:tab pos="172085" algn="l"/>
              </a:tabLst>
            </a:pPr>
            <a:r>
              <a:rPr sz="2000" spc="-5" dirty="0">
                <a:latin typeface="Arial"/>
                <a:cs typeface="Arial"/>
              </a:rPr>
              <a:t>Mendefinisikan masalah dan</a:t>
            </a:r>
            <a:r>
              <a:rPr sz="2000" spc="1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menganalisanya.</a:t>
            </a:r>
            <a:endParaRPr sz="2000" dirty="0">
              <a:latin typeface="Arial"/>
              <a:cs typeface="Arial"/>
            </a:endParaRPr>
          </a:p>
          <a:p>
            <a:pPr marL="222885" marR="5080">
              <a:lnSpc>
                <a:spcPct val="100000"/>
              </a:lnSpc>
            </a:pPr>
            <a:r>
              <a:rPr sz="2000" spc="-10" dirty="0">
                <a:latin typeface="Arial"/>
                <a:cs typeface="Arial"/>
              </a:rPr>
              <a:t>Mencakup </a:t>
            </a:r>
            <a:r>
              <a:rPr sz="2000" spc="-5" dirty="0">
                <a:latin typeface="Arial"/>
                <a:cs typeface="Arial"/>
              </a:rPr>
              <a:t>: </a:t>
            </a:r>
            <a:r>
              <a:rPr sz="2000" spc="-10" dirty="0">
                <a:latin typeface="Arial"/>
                <a:cs typeface="Arial"/>
              </a:rPr>
              <a:t>tujuan pembuatan program, parameter yang digunakan,  </a:t>
            </a:r>
            <a:r>
              <a:rPr sz="2000" spc="-5" dirty="0">
                <a:latin typeface="Arial"/>
                <a:cs typeface="Arial"/>
              </a:rPr>
              <a:t>fasilitas yang disediakan, algoritma yang diterapkan dan bahasa  </a:t>
            </a:r>
            <a:r>
              <a:rPr sz="2000" spc="-10" dirty="0">
                <a:latin typeface="Arial"/>
                <a:cs typeface="Arial"/>
              </a:rPr>
              <a:t>program yang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digunakan.</a:t>
            </a:r>
            <a:endParaRPr sz="2000" dirty="0">
              <a:latin typeface="Arial"/>
              <a:cs typeface="Arial"/>
            </a:endParaRPr>
          </a:p>
          <a:p>
            <a:pPr marL="171450" indent="-159385">
              <a:lnSpc>
                <a:spcPts val="2400"/>
              </a:lnSpc>
              <a:buChar char="•"/>
              <a:tabLst>
                <a:tab pos="172085" algn="l"/>
              </a:tabLst>
            </a:pPr>
            <a:r>
              <a:rPr sz="2000" spc="-5" dirty="0">
                <a:latin typeface="Arial"/>
                <a:cs typeface="Arial"/>
              </a:rPr>
              <a:t>Merealisasikan dengan langkah-langkah sebagai berikut</a:t>
            </a:r>
            <a:r>
              <a:rPr sz="2000" spc="2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: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286000" y="2755900"/>
            <a:ext cx="4648200" cy="3428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5"/>
          </p:nvPr>
        </p:nvSpPr>
        <p:spPr>
          <a:xfrm>
            <a:off x="2654300" y="6477454"/>
            <a:ext cx="5116576" cy="215444"/>
          </a:xfrm>
        </p:spPr>
        <p:txBody>
          <a:bodyPr/>
          <a:lstStyle/>
          <a:p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STMIK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Muhammadiyah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 Jakarta.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Moch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.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Arief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Sutisna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S.Kom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.,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M.Kom</a:t>
            </a:r>
            <a:endParaRPr lang="en-US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49300" y="1697227"/>
            <a:ext cx="7696200" cy="0"/>
          </a:xfrm>
          <a:custGeom>
            <a:avLst/>
            <a:gdLst/>
            <a:ahLst/>
            <a:cxnLst/>
            <a:rect l="l" t="t" r="r" b="b"/>
            <a:pathLst>
              <a:path w="7696200">
                <a:moveTo>
                  <a:pt x="0" y="0"/>
                </a:moveTo>
                <a:lnTo>
                  <a:pt x="7696200" y="0"/>
                </a:lnTo>
              </a:path>
            </a:pathLst>
          </a:custGeom>
          <a:ln w="38100">
            <a:solidFill>
              <a:srgbClr val="3366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40501" y="922528"/>
            <a:ext cx="2727325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i="1" spc="90" dirty="0">
                <a:latin typeface="Arial"/>
                <a:cs typeface="Arial"/>
              </a:rPr>
              <a:t>ALGO</a:t>
            </a:r>
            <a:r>
              <a:rPr b="1" i="1" spc="275" dirty="0">
                <a:latin typeface="Arial"/>
                <a:cs typeface="Arial"/>
              </a:rPr>
              <a:t>R</a:t>
            </a:r>
            <a:r>
              <a:rPr b="1" i="1" spc="180" dirty="0">
                <a:latin typeface="Arial"/>
                <a:cs typeface="Arial"/>
              </a:rPr>
              <a:t>IT</a:t>
            </a:r>
            <a:r>
              <a:rPr b="1" i="1" spc="275" dirty="0">
                <a:latin typeface="Arial"/>
                <a:cs typeface="Arial"/>
              </a:rPr>
              <a:t>M</a:t>
            </a:r>
            <a:r>
              <a:rPr b="1" i="1" dirty="0">
                <a:latin typeface="Arial"/>
                <a:cs typeface="Arial"/>
              </a:rPr>
              <a:t>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28802" y="1850644"/>
            <a:ext cx="7618730" cy="3639820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203835" indent="-191770">
              <a:lnSpc>
                <a:spcPct val="100000"/>
              </a:lnSpc>
              <a:spcBef>
                <a:spcPts val="380"/>
              </a:spcBef>
              <a:buChar char="•"/>
              <a:tabLst>
                <a:tab pos="204470" algn="l"/>
              </a:tabLst>
            </a:pPr>
            <a:r>
              <a:rPr sz="2400" spc="-5" dirty="0">
                <a:latin typeface="Arial"/>
                <a:cs typeface="Arial"/>
              </a:rPr>
              <a:t>Adalah </a:t>
            </a:r>
            <a:r>
              <a:rPr sz="2400" dirty="0">
                <a:latin typeface="Arial"/>
                <a:cs typeface="Arial"/>
              </a:rPr>
              <a:t>inti </a:t>
            </a:r>
            <a:r>
              <a:rPr sz="2400" spc="-5" dirty="0">
                <a:latin typeface="Arial"/>
                <a:cs typeface="Arial"/>
              </a:rPr>
              <a:t>dari ilmu </a:t>
            </a:r>
            <a:r>
              <a:rPr sz="2400" dirty="0">
                <a:latin typeface="Arial"/>
                <a:cs typeface="Arial"/>
              </a:rPr>
              <a:t>komputer.</a:t>
            </a:r>
            <a:endParaRPr sz="2400">
              <a:latin typeface="Arial"/>
              <a:cs typeface="Arial"/>
            </a:endParaRPr>
          </a:p>
          <a:p>
            <a:pPr marL="204470" marR="5080" indent="-204470">
              <a:lnSpc>
                <a:spcPct val="109800"/>
              </a:lnSpc>
              <a:buChar char="•"/>
              <a:tabLst>
                <a:tab pos="204470" algn="l"/>
              </a:tabLst>
            </a:pPr>
            <a:r>
              <a:rPr sz="2400" spc="-5" dirty="0">
                <a:latin typeface="Arial"/>
                <a:cs typeface="Arial"/>
              </a:rPr>
              <a:t>Algoritma adalah urutan-urutan dari instruksi atau  langkah-langkah untuk menyelesaikan suatu</a:t>
            </a:r>
            <a:r>
              <a:rPr sz="2400" spc="10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masalah.</a:t>
            </a:r>
            <a:endParaRPr sz="2400">
              <a:latin typeface="Arial"/>
              <a:cs typeface="Arial"/>
            </a:endParaRPr>
          </a:p>
          <a:p>
            <a:pPr marL="203835" indent="-191770">
              <a:lnSpc>
                <a:spcPct val="100000"/>
              </a:lnSpc>
              <a:spcBef>
                <a:spcPts val="280"/>
              </a:spcBef>
              <a:buChar char="•"/>
              <a:tabLst>
                <a:tab pos="204470" algn="l"/>
              </a:tabLst>
            </a:pPr>
            <a:r>
              <a:rPr sz="2400" spc="-5" dirty="0">
                <a:latin typeface="Arial"/>
                <a:cs typeface="Arial"/>
              </a:rPr>
              <a:t>Algoritma adalah blueprint dari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program.</a:t>
            </a:r>
            <a:endParaRPr sz="2400">
              <a:latin typeface="Arial"/>
              <a:cs typeface="Arial"/>
            </a:endParaRPr>
          </a:p>
          <a:p>
            <a:pPr marL="203835" indent="-191770">
              <a:lnSpc>
                <a:spcPct val="100000"/>
              </a:lnSpc>
              <a:spcBef>
                <a:spcPts val="285"/>
              </a:spcBef>
              <a:buChar char="•"/>
              <a:tabLst>
                <a:tab pos="204470" algn="l"/>
              </a:tabLst>
            </a:pPr>
            <a:r>
              <a:rPr sz="2400" spc="-5" dirty="0">
                <a:latin typeface="Arial"/>
                <a:cs typeface="Arial"/>
              </a:rPr>
              <a:t>Sebaiknya disusun sebelum membuat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program.</a:t>
            </a:r>
            <a:endParaRPr sz="2400">
              <a:latin typeface="Arial"/>
              <a:cs typeface="Arial"/>
            </a:endParaRPr>
          </a:p>
          <a:p>
            <a:pPr marL="203835" indent="-191770">
              <a:lnSpc>
                <a:spcPct val="100000"/>
              </a:lnSpc>
              <a:spcBef>
                <a:spcPts val="280"/>
              </a:spcBef>
              <a:buChar char="•"/>
              <a:tabLst>
                <a:tab pos="204470" algn="l"/>
              </a:tabLst>
            </a:pPr>
            <a:r>
              <a:rPr sz="2400" spc="-5" dirty="0">
                <a:latin typeface="Arial"/>
                <a:cs typeface="Arial"/>
              </a:rPr>
              <a:t>Kriteria suatu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algoritma:</a:t>
            </a:r>
            <a:endParaRPr sz="2400">
              <a:latin typeface="Arial"/>
              <a:cs typeface="Arial"/>
            </a:endParaRPr>
          </a:p>
          <a:p>
            <a:pPr marL="608965" lvl="1" indent="-254000">
              <a:lnSpc>
                <a:spcPct val="100000"/>
              </a:lnSpc>
              <a:spcBef>
                <a:spcPts val="284"/>
              </a:spcBef>
              <a:buChar char="–"/>
              <a:tabLst>
                <a:tab pos="609600" algn="l"/>
              </a:tabLst>
            </a:pPr>
            <a:r>
              <a:rPr sz="2400" spc="-5" dirty="0">
                <a:latin typeface="Arial"/>
                <a:cs typeface="Arial"/>
              </a:rPr>
              <a:t>Ada input dan </a:t>
            </a:r>
            <a:r>
              <a:rPr sz="2400" dirty="0">
                <a:latin typeface="Arial"/>
                <a:cs typeface="Arial"/>
              </a:rPr>
              <a:t>output</a:t>
            </a:r>
            <a:endParaRPr sz="2400">
              <a:latin typeface="Arial"/>
              <a:cs typeface="Arial"/>
            </a:endParaRPr>
          </a:p>
          <a:p>
            <a:pPr marL="608965" lvl="1" indent="-254000">
              <a:lnSpc>
                <a:spcPct val="100000"/>
              </a:lnSpc>
              <a:spcBef>
                <a:spcPts val="280"/>
              </a:spcBef>
              <a:buChar char="–"/>
              <a:tabLst>
                <a:tab pos="609600" algn="l"/>
              </a:tabLst>
            </a:pPr>
            <a:r>
              <a:rPr sz="2400" dirty="0">
                <a:latin typeface="Arial"/>
                <a:cs typeface="Arial"/>
              </a:rPr>
              <a:t>Efektivitas </a:t>
            </a:r>
            <a:r>
              <a:rPr sz="2400" spc="-5" dirty="0">
                <a:latin typeface="Arial"/>
                <a:cs typeface="Arial"/>
              </a:rPr>
              <a:t>dan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efisien</a:t>
            </a:r>
            <a:endParaRPr sz="2400">
              <a:latin typeface="Arial"/>
              <a:cs typeface="Arial"/>
            </a:endParaRPr>
          </a:p>
          <a:p>
            <a:pPr marL="608965" lvl="1" indent="-254000">
              <a:lnSpc>
                <a:spcPct val="100000"/>
              </a:lnSpc>
              <a:spcBef>
                <a:spcPts val="280"/>
              </a:spcBef>
              <a:buChar char="–"/>
              <a:tabLst>
                <a:tab pos="609600" algn="l"/>
              </a:tabLst>
            </a:pPr>
            <a:r>
              <a:rPr sz="2400" spc="-5" dirty="0">
                <a:latin typeface="Arial"/>
                <a:cs typeface="Arial"/>
              </a:rPr>
              <a:t>Terstruktur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5"/>
          </p:nvPr>
        </p:nvSpPr>
        <p:spPr>
          <a:xfrm>
            <a:off x="2197100" y="6464300"/>
            <a:ext cx="5257800" cy="215444"/>
          </a:xfrm>
        </p:spPr>
        <p:txBody>
          <a:bodyPr/>
          <a:lstStyle/>
          <a:p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STMIK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Muhammadiyah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 Jakarta.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Moch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.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Arief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Sutisna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S.Kom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.,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M.Kom</a:t>
            </a:r>
            <a:endParaRPr lang="en-US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49300" y="1697227"/>
            <a:ext cx="7696200" cy="0"/>
          </a:xfrm>
          <a:custGeom>
            <a:avLst/>
            <a:gdLst/>
            <a:ahLst/>
            <a:cxnLst/>
            <a:rect l="l" t="t" r="r" b="b"/>
            <a:pathLst>
              <a:path w="7696200">
                <a:moveTo>
                  <a:pt x="0" y="0"/>
                </a:moveTo>
                <a:lnTo>
                  <a:pt x="7696200" y="0"/>
                </a:lnTo>
              </a:path>
            </a:pathLst>
          </a:custGeom>
          <a:ln w="38100">
            <a:solidFill>
              <a:srgbClr val="3366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28802" y="1074928"/>
            <a:ext cx="4447540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Contoh Algoritma</a:t>
            </a:r>
            <a:r>
              <a:rPr spc="-90" dirty="0"/>
              <a:t> </a:t>
            </a:r>
            <a:r>
              <a:rPr dirty="0"/>
              <a:t>1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52601" y="1780844"/>
            <a:ext cx="5822950" cy="4077970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sz="2200" dirty="0">
                <a:latin typeface="Arial"/>
                <a:cs typeface="Arial"/>
              </a:rPr>
              <a:t>Mengirim surat kepada</a:t>
            </a:r>
            <a:r>
              <a:rPr sz="2200" spc="-1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teman:</a:t>
            </a:r>
            <a:endParaRPr sz="2200">
              <a:latin typeface="Arial"/>
              <a:cs typeface="Arial"/>
            </a:endParaRPr>
          </a:p>
          <a:p>
            <a:pPr marL="323215" indent="-311150">
              <a:lnSpc>
                <a:spcPct val="100000"/>
              </a:lnSpc>
              <a:spcBef>
                <a:spcPts val="265"/>
              </a:spcBef>
              <a:buAutoNum type="arabicPeriod"/>
              <a:tabLst>
                <a:tab pos="323850" algn="l"/>
              </a:tabLst>
            </a:pPr>
            <a:r>
              <a:rPr sz="2200" dirty="0">
                <a:latin typeface="Arial"/>
                <a:cs typeface="Arial"/>
              </a:rPr>
              <a:t>Tulis surat pada secarik kertas</a:t>
            </a:r>
            <a:r>
              <a:rPr sz="2200" spc="-2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surat.</a:t>
            </a:r>
            <a:endParaRPr sz="2200">
              <a:latin typeface="Arial"/>
              <a:cs typeface="Arial"/>
            </a:endParaRPr>
          </a:p>
          <a:p>
            <a:pPr marL="323215" indent="-311150">
              <a:lnSpc>
                <a:spcPct val="100000"/>
              </a:lnSpc>
              <a:spcBef>
                <a:spcPts val="260"/>
              </a:spcBef>
              <a:buAutoNum type="arabicPeriod"/>
              <a:tabLst>
                <a:tab pos="323850" algn="l"/>
              </a:tabLst>
            </a:pPr>
            <a:r>
              <a:rPr sz="2200" spc="-5" dirty="0">
                <a:latin typeface="Arial"/>
                <a:cs typeface="Arial"/>
              </a:rPr>
              <a:t>Ambil sampul surat.</a:t>
            </a:r>
            <a:endParaRPr sz="2200">
              <a:latin typeface="Arial"/>
              <a:cs typeface="Arial"/>
            </a:endParaRPr>
          </a:p>
          <a:p>
            <a:pPr marL="323215" indent="-311150">
              <a:lnSpc>
                <a:spcPct val="100000"/>
              </a:lnSpc>
              <a:spcBef>
                <a:spcPts val="254"/>
              </a:spcBef>
              <a:buAutoNum type="arabicPeriod"/>
              <a:tabLst>
                <a:tab pos="323850" algn="l"/>
              </a:tabLst>
            </a:pPr>
            <a:r>
              <a:rPr sz="2200" dirty="0">
                <a:latin typeface="Arial"/>
                <a:cs typeface="Arial"/>
              </a:rPr>
              <a:t>Masukkan surat ke dalam</a:t>
            </a:r>
            <a:r>
              <a:rPr sz="2200" spc="-3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sampul.</a:t>
            </a:r>
            <a:endParaRPr sz="2200">
              <a:latin typeface="Arial"/>
              <a:cs typeface="Arial"/>
            </a:endParaRPr>
          </a:p>
          <a:p>
            <a:pPr marL="323215" indent="-311150">
              <a:lnSpc>
                <a:spcPct val="100000"/>
              </a:lnSpc>
              <a:spcBef>
                <a:spcPts val="265"/>
              </a:spcBef>
              <a:buAutoNum type="arabicPeriod"/>
              <a:tabLst>
                <a:tab pos="323850" algn="l"/>
              </a:tabLst>
            </a:pPr>
            <a:r>
              <a:rPr sz="2200" dirty="0">
                <a:latin typeface="Arial"/>
                <a:cs typeface="Arial"/>
              </a:rPr>
              <a:t>Tutup sampul surat menggunakan</a:t>
            </a:r>
            <a:r>
              <a:rPr sz="2200" spc="-5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perekat.</a:t>
            </a:r>
            <a:endParaRPr sz="2200">
              <a:latin typeface="Arial"/>
              <a:cs typeface="Arial"/>
            </a:endParaRPr>
          </a:p>
          <a:p>
            <a:pPr marL="324485" marR="95250" indent="-324485">
              <a:lnSpc>
                <a:spcPct val="109800"/>
              </a:lnSpc>
              <a:buAutoNum type="arabicPeriod"/>
              <a:tabLst>
                <a:tab pos="324485" algn="l"/>
              </a:tabLst>
            </a:pPr>
            <a:r>
              <a:rPr sz="2200" dirty="0">
                <a:latin typeface="Arial"/>
                <a:cs typeface="Arial"/>
              </a:rPr>
              <a:t>Jika kita ingat alamat teman tersebut,</a:t>
            </a:r>
            <a:r>
              <a:rPr sz="2200" spc="-8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maka  tulis </a:t>
            </a:r>
            <a:r>
              <a:rPr sz="2200" spc="-5" dirty="0">
                <a:latin typeface="Arial"/>
                <a:cs typeface="Arial"/>
              </a:rPr>
              <a:t>alamat </a:t>
            </a:r>
            <a:r>
              <a:rPr sz="2200" dirty="0">
                <a:latin typeface="Arial"/>
                <a:cs typeface="Arial"/>
              </a:rPr>
              <a:t>pada sampul</a:t>
            </a:r>
            <a:r>
              <a:rPr sz="2200" spc="-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surat.</a:t>
            </a:r>
            <a:endParaRPr sz="2200">
              <a:latin typeface="Arial"/>
              <a:cs typeface="Arial"/>
            </a:endParaRPr>
          </a:p>
          <a:p>
            <a:pPr marL="323850" marR="5080" indent="-323850">
              <a:lnSpc>
                <a:spcPct val="109800"/>
              </a:lnSpc>
              <a:spcBef>
                <a:spcPts val="5"/>
              </a:spcBef>
              <a:buAutoNum type="arabicPeriod"/>
              <a:tabLst>
                <a:tab pos="323850" algn="l"/>
              </a:tabLst>
            </a:pPr>
            <a:r>
              <a:rPr sz="2200" dirty="0">
                <a:latin typeface="Arial"/>
                <a:cs typeface="Arial"/>
              </a:rPr>
              <a:t>Jika tidak ingat, lihat buku alamat,</a:t>
            </a:r>
            <a:r>
              <a:rPr sz="2200" spc="-8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kemudian  tulis </a:t>
            </a:r>
            <a:r>
              <a:rPr sz="2200" spc="-5" dirty="0">
                <a:latin typeface="Arial"/>
                <a:cs typeface="Arial"/>
              </a:rPr>
              <a:t>alamat </a:t>
            </a:r>
            <a:r>
              <a:rPr sz="2200" dirty="0">
                <a:latin typeface="Arial"/>
                <a:cs typeface="Arial"/>
              </a:rPr>
              <a:t>pada sampul surat.</a:t>
            </a:r>
            <a:endParaRPr sz="2200">
              <a:latin typeface="Arial"/>
              <a:cs typeface="Arial"/>
            </a:endParaRPr>
          </a:p>
          <a:p>
            <a:pPr marL="323850" indent="-311785">
              <a:lnSpc>
                <a:spcPct val="100000"/>
              </a:lnSpc>
              <a:spcBef>
                <a:spcPts val="260"/>
              </a:spcBef>
              <a:buAutoNum type="arabicPeriod"/>
              <a:tabLst>
                <a:tab pos="324485" algn="l"/>
              </a:tabLst>
            </a:pPr>
            <a:r>
              <a:rPr sz="2200" dirty="0">
                <a:latin typeface="Arial"/>
                <a:cs typeface="Arial"/>
              </a:rPr>
              <a:t>Tempel perangko pada</a:t>
            </a:r>
            <a:r>
              <a:rPr sz="2200" spc="-2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surat.</a:t>
            </a:r>
            <a:endParaRPr sz="2200">
              <a:latin typeface="Arial"/>
              <a:cs typeface="Arial"/>
            </a:endParaRPr>
          </a:p>
          <a:p>
            <a:pPr marL="323215" indent="-311150">
              <a:lnSpc>
                <a:spcPct val="100000"/>
              </a:lnSpc>
              <a:spcBef>
                <a:spcPts val="265"/>
              </a:spcBef>
              <a:buAutoNum type="arabicPeriod"/>
              <a:tabLst>
                <a:tab pos="323850" algn="l"/>
              </a:tabLst>
            </a:pPr>
            <a:r>
              <a:rPr sz="2200" spc="-5" dirty="0">
                <a:latin typeface="Arial"/>
                <a:cs typeface="Arial"/>
              </a:rPr>
              <a:t>Bawa surat </a:t>
            </a:r>
            <a:r>
              <a:rPr sz="2200" dirty="0">
                <a:latin typeface="Arial"/>
                <a:cs typeface="Arial"/>
              </a:rPr>
              <a:t>ke </a:t>
            </a:r>
            <a:r>
              <a:rPr sz="2200" spc="-5" dirty="0">
                <a:latin typeface="Arial"/>
                <a:cs typeface="Arial"/>
              </a:rPr>
              <a:t>kantor pos untuk</a:t>
            </a:r>
            <a:r>
              <a:rPr sz="220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diposkan.</a:t>
            </a:r>
            <a:endParaRPr sz="2200">
              <a:latin typeface="Arial"/>
              <a:cs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5"/>
          </p:nvPr>
        </p:nvSpPr>
        <p:spPr>
          <a:xfrm>
            <a:off x="1739900" y="6464300"/>
            <a:ext cx="5943600" cy="215444"/>
          </a:xfrm>
        </p:spPr>
        <p:txBody>
          <a:bodyPr/>
          <a:lstStyle/>
          <a:p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STMIK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Muhammadiyah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 Jakarta.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Moch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.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Arief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Sutisna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S.Kom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.,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M.Kom</a:t>
            </a:r>
            <a:endParaRPr lang="en-US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49300" y="1697227"/>
            <a:ext cx="7696200" cy="0"/>
          </a:xfrm>
          <a:custGeom>
            <a:avLst/>
            <a:gdLst/>
            <a:ahLst/>
            <a:cxnLst/>
            <a:rect l="l" t="t" r="r" b="b"/>
            <a:pathLst>
              <a:path w="7696200">
                <a:moveTo>
                  <a:pt x="0" y="0"/>
                </a:moveTo>
                <a:lnTo>
                  <a:pt x="7696200" y="0"/>
                </a:lnTo>
              </a:path>
            </a:pathLst>
          </a:custGeom>
          <a:ln w="38100">
            <a:solidFill>
              <a:srgbClr val="3366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28802" y="1074928"/>
            <a:ext cx="4447540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Contoh Algoritma</a:t>
            </a:r>
            <a:r>
              <a:rPr spc="-90" dirty="0"/>
              <a:t> </a:t>
            </a:r>
            <a:r>
              <a:rPr dirty="0"/>
              <a:t>2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28802" y="1846072"/>
            <a:ext cx="6497320" cy="38696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75285">
              <a:lnSpc>
                <a:spcPct val="100000"/>
              </a:lnSpc>
              <a:spcBef>
                <a:spcPts val="100"/>
              </a:spcBef>
            </a:pPr>
            <a:r>
              <a:rPr sz="2800" dirty="0">
                <a:latin typeface="Arial"/>
                <a:cs typeface="Arial"/>
              </a:rPr>
              <a:t>Mencari akar bulat positif dari bilangan  bulat (integer) positif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a:</a:t>
            </a:r>
            <a:endParaRPr sz="2800">
              <a:latin typeface="Arial"/>
              <a:cs typeface="Arial"/>
            </a:endParaRPr>
          </a:p>
          <a:p>
            <a:pPr marL="603250" indent="-590550">
              <a:lnSpc>
                <a:spcPct val="100000"/>
              </a:lnSpc>
              <a:spcBef>
                <a:spcPts val="5"/>
              </a:spcBef>
              <a:buSzPct val="89285"/>
              <a:buAutoNum type="arabicPeriod"/>
              <a:tabLst>
                <a:tab pos="602615" algn="l"/>
                <a:tab pos="603250" algn="l"/>
              </a:tabLst>
            </a:pPr>
            <a:r>
              <a:rPr sz="2800" dirty="0">
                <a:latin typeface="Arial"/>
                <a:cs typeface="Arial"/>
              </a:rPr>
              <a:t>Masukkan bilangan bulat positif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</a:t>
            </a:r>
            <a:endParaRPr sz="2800">
              <a:latin typeface="Arial"/>
              <a:cs typeface="Arial"/>
            </a:endParaRPr>
          </a:p>
          <a:p>
            <a:pPr marL="603250" indent="-590550">
              <a:lnSpc>
                <a:spcPct val="100000"/>
              </a:lnSpc>
              <a:spcBef>
                <a:spcPts val="5"/>
              </a:spcBef>
              <a:buSzPct val="89285"/>
              <a:buAutoNum type="arabicPeriod"/>
              <a:tabLst>
                <a:tab pos="602615" algn="l"/>
                <a:tab pos="603250" algn="l"/>
              </a:tabLst>
            </a:pPr>
            <a:r>
              <a:rPr sz="2800" dirty="0">
                <a:latin typeface="Arial"/>
                <a:cs typeface="Arial"/>
              </a:rPr>
              <a:t>Berikan harga awal x sama dengan</a:t>
            </a:r>
            <a:r>
              <a:rPr sz="2800" spc="-9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1</a:t>
            </a:r>
            <a:endParaRPr sz="2800">
              <a:latin typeface="Arial"/>
              <a:cs typeface="Arial"/>
            </a:endParaRPr>
          </a:p>
          <a:p>
            <a:pPr marL="603250" indent="-590550">
              <a:lnSpc>
                <a:spcPct val="100000"/>
              </a:lnSpc>
              <a:buSzPct val="89285"/>
              <a:buAutoNum type="arabicPeriod"/>
              <a:tabLst>
                <a:tab pos="602615" algn="l"/>
                <a:tab pos="603250" algn="l"/>
              </a:tabLst>
            </a:pPr>
            <a:r>
              <a:rPr sz="2800" dirty="0">
                <a:latin typeface="Arial"/>
                <a:cs typeface="Arial"/>
              </a:rPr>
              <a:t>Hitung y sebesar x *</a:t>
            </a:r>
            <a:r>
              <a:rPr sz="2800" spc="-3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x</a:t>
            </a:r>
            <a:endParaRPr sz="2800">
              <a:latin typeface="Arial"/>
              <a:cs typeface="Arial"/>
            </a:endParaRPr>
          </a:p>
          <a:p>
            <a:pPr marL="603250" indent="-590550">
              <a:lnSpc>
                <a:spcPct val="100000"/>
              </a:lnSpc>
              <a:buSzPct val="89285"/>
              <a:buAutoNum type="arabicPeriod"/>
              <a:tabLst>
                <a:tab pos="602615" algn="l"/>
                <a:tab pos="603250" algn="l"/>
              </a:tabLst>
            </a:pPr>
            <a:r>
              <a:rPr sz="2800" dirty="0">
                <a:latin typeface="Arial"/>
                <a:cs typeface="Arial"/>
              </a:rPr>
              <a:t>Jika y sama dengan a maka cetak</a:t>
            </a:r>
            <a:r>
              <a:rPr sz="2800" spc="-8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x</a:t>
            </a:r>
            <a:endParaRPr sz="2800">
              <a:latin typeface="Arial"/>
              <a:cs typeface="Arial"/>
            </a:endParaRPr>
          </a:p>
          <a:p>
            <a:pPr marL="927100" indent="-914400">
              <a:lnSpc>
                <a:spcPct val="100000"/>
              </a:lnSpc>
              <a:spcBef>
                <a:spcPts val="10"/>
              </a:spcBef>
              <a:buSzPct val="89285"/>
              <a:buAutoNum type="arabicPeriod"/>
              <a:tabLst>
                <a:tab pos="926465" algn="l"/>
                <a:tab pos="927100" algn="l"/>
              </a:tabLst>
            </a:pPr>
            <a:r>
              <a:rPr sz="2800" dirty="0">
                <a:latin typeface="Arial"/>
                <a:cs typeface="Arial"/>
              </a:rPr>
              <a:t>sebagai akar dari a.</a:t>
            </a:r>
            <a:r>
              <a:rPr sz="2800" spc="-3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Selesai</a:t>
            </a:r>
            <a:endParaRPr sz="2800">
              <a:latin typeface="Arial"/>
              <a:cs typeface="Arial"/>
            </a:endParaRPr>
          </a:p>
          <a:p>
            <a:pPr marL="603250" indent="-590550">
              <a:lnSpc>
                <a:spcPct val="100000"/>
              </a:lnSpc>
              <a:buSzPct val="89285"/>
              <a:buAutoNum type="arabicPeriod"/>
              <a:tabLst>
                <a:tab pos="602615" algn="l"/>
                <a:tab pos="603250" algn="l"/>
              </a:tabLst>
            </a:pPr>
            <a:r>
              <a:rPr sz="2800" dirty="0">
                <a:latin typeface="Arial"/>
                <a:cs typeface="Arial"/>
              </a:rPr>
              <a:t>Tambah nilai x dengan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1</a:t>
            </a:r>
            <a:endParaRPr sz="2800">
              <a:latin typeface="Arial"/>
              <a:cs typeface="Arial"/>
            </a:endParaRPr>
          </a:p>
          <a:p>
            <a:pPr marL="603250" indent="-590550">
              <a:lnSpc>
                <a:spcPct val="100000"/>
              </a:lnSpc>
              <a:spcBef>
                <a:spcPts val="5"/>
              </a:spcBef>
              <a:buSzPct val="89285"/>
              <a:buAutoNum type="arabicPeriod"/>
              <a:tabLst>
                <a:tab pos="602615" algn="l"/>
                <a:tab pos="603250" algn="l"/>
              </a:tabLst>
            </a:pPr>
            <a:r>
              <a:rPr sz="2800" dirty="0">
                <a:latin typeface="Arial"/>
                <a:cs typeface="Arial"/>
              </a:rPr>
              <a:t>Pergi ke </a:t>
            </a:r>
            <a:r>
              <a:rPr sz="2800" spc="-5" dirty="0">
                <a:latin typeface="Arial"/>
                <a:cs typeface="Arial"/>
              </a:rPr>
              <a:t>langkah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3.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5"/>
          </p:nvPr>
        </p:nvSpPr>
        <p:spPr>
          <a:xfrm>
            <a:off x="1658112" y="6464300"/>
            <a:ext cx="5878576" cy="215444"/>
          </a:xfrm>
        </p:spPr>
        <p:txBody>
          <a:bodyPr/>
          <a:lstStyle/>
          <a:p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STMIK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Muhammadiyah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 Jakarta.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Moch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.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Arief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Sutisna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S.Kom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.,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M.Kom</a:t>
            </a:r>
            <a:endParaRPr lang="en-US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49300" y="1697227"/>
            <a:ext cx="7696200" cy="0"/>
          </a:xfrm>
          <a:custGeom>
            <a:avLst/>
            <a:gdLst/>
            <a:ahLst/>
            <a:cxnLst/>
            <a:rect l="l" t="t" r="r" b="b"/>
            <a:pathLst>
              <a:path w="7696200">
                <a:moveTo>
                  <a:pt x="0" y="0"/>
                </a:moveTo>
                <a:lnTo>
                  <a:pt x="7696200" y="0"/>
                </a:lnTo>
              </a:path>
            </a:pathLst>
          </a:custGeom>
          <a:ln w="38100">
            <a:solidFill>
              <a:srgbClr val="3366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828802" y="1843786"/>
            <a:ext cx="7502525" cy="3749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036319">
              <a:lnSpc>
                <a:spcPct val="119800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Menentukan apakah suatu bilangan merupakan  bilangan ganjil atau bilangan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genap.</a:t>
            </a:r>
            <a:endParaRPr sz="2400">
              <a:latin typeface="Arial"/>
              <a:cs typeface="Arial"/>
            </a:endParaRPr>
          </a:p>
          <a:p>
            <a:pPr marL="603250" indent="-590550">
              <a:lnSpc>
                <a:spcPct val="100000"/>
              </a:lnSpc>
              <a:spcBef>
                <a:spcPts val="570"/>
              </a:spcBef>
              <a:buSzPct val="91666"/>
              <a:buAutoNum type="arabicPeriod"/>
              <a:tabLst>
                <a:tab pos="602615" algn="l"/>
                <a:tab pos="603250" algn="l"/>
              </a:tabLst>
            </a:pPr>
            <a:r>
              <a:rPr sz="2400" spc="-5" dirty="0">
                <a:latin typeface="Arial"/>
                <a:cs typeface="Arial"/>
              </a:rPr>
              <a:t>Masukkan sebuah bilangan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sembarang</a:t>
            </a:r>
            <a:endParaRPr sz="2400">
              <a:latin typeface="Arial"/>
              <a:cs typeface="Arial"/>
            </a:endParaRPr>
          </a:p>
          <a:p>
            <a:pPr marL="603250" indent="-590550">
              <a:lnSpc>
                <a:spcPct val="100000"/>
              </a:lnSpc>
              <a:spcBef>
                <a:spcPts val="570"/>
              </a:spcBef>
              <a:buSzPct val="91666"/>
              <a:buAutoNum type="arabicPeriod"/>
              <a:tabLst>
                <a:tab pos="602615" algn="l"/>
                <a:tab pos="603250" algn="l"/>
              </a:tabLst>
            </a:pPr>
            <a:r>
              <a:rPr sz="2400" spc="-5" dirty="0">
                <a:latin typeface="Arial"/>
                <a:cs typeface="Arial"/>
              </a:rPr>
              <a:t>Bagi bilangan </a:t>
            </a:r>
            <a:r>
              <a:rPr sz="2400" dirty="0">
                <a:latin typeface="Arial"/>
                <a:cs typeface="Arial"/>
              </a:rPr>
              <a:t>tersebut </a:t>
            </a:r>
            <a:r>
              <a:rPr sz="2400" spc="-5" dirty="0">
                <a:latin typeface="Arial"/>
                <a:cs typeface="Arial"/>
              </a:rPr>
              <a:t>dengan bilangan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2</a:t>
            </a:r>
            <a:endParaRPr sz="2400">
              <a:latin typeface="Arial"/>
              <a:cs typeface="Arial"/>
            </a:endParaRPr>
          </a:p>
          <a:p>
            <a:pPr marL="603250" indent="-590550">
              <a:lnSpc>
                <a:spcPct val="100000"/>
              </a:lnSpc>
              <a:spcBef>
                <a:spcPts val="570"/>
              </a:spcBef>
              <a:buSzPct val="91666"/>
              <a:buAutoNum type="arabicPeriod"/>
              <a:tabLst>
                <a:tab pos="602615" algn="l"/>
                <a:tab pos="603250" algn="l"/>
              </a:tabLst>
            </a:pPr>
            <a:r>
              <a:rPr sz="2400" spc="-5" dirty="0">
                <a:latin typeface="Arial"/>
                <a:cs typeface="Arial"/>
              </a:rPr>
              <a:t>Hitung sisa hasil bagi pada langkah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2.</a:t>
            </a:r>
            <a:endParaRPr sz="2400">
              <a:latin typeface="Arial"/>
              <a:cs typeface="Arial"/>
            </a:endParaRPr>
          </a:p>
          <a:p>
            <a:pPr marL="603250" marR="5080" indent="-590550">
              <a:lnSpc>
                <a:spcPct val="100000"/>
              </a:lnSpc>
              <a:spcBef>
                <a:spcPts val="570"/>
              </a:spcBef>
              <a:buSzPct val="91666"/>
              <a:buAutoNum type="arabicPeriod"/>
              <a:tabLst>
                <a:tab pos="602615" algn="l"/>
                <a:tab pos="603250" algn="l"/>
              </a:tabLst>
            </a:pPr>
            <a:r>
              <a:rPr sz="2400" spc="-5" dirty="0">
                <a:latin typeface="Arial"/>
                <a:cs typeface="Arial"/>
              </a:rPr>
              <a:t>Bila sisa hasil bagi </a:t>
            </a:r>
            <a:r>
              <a:rPr sz="2400" dirty="0">
                <a:latin typeface="Arial"/>
                <a:cs typeface="Arial"/>
              </a:rPr>
              <a:t>sama </a:t>
            </a:r>
            <a:r>
              <a:rPr sz="2400" spc="-5" dirty="0">
                <a:latin typeface="Arial"/>
                <a:cs typeface="Arial"/>
              </a:rPr>
              <a:t>dengan 0 maka bilangan  itu adalah bilangan genap tetapi bila sisa hasil bagi  sama dengan 1 maka bilangan itu adalah bilangan  ganjil.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828802" y="1074928"/>
            <a:ext cx="4447540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Contoh Algoritma</a:t>
            </a:r>
            <a:r>
              <a:rPr spc="-90" dirty="0"/>
              <a:t> </a:t>
            </a:r>
            <a:r>
              <a:rPr dirty="0"/>
              <a:t>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5"/>
          </p:nvPr>
        </p:nvSpPr>
        <p:spPr>
          <a:xfrm>
            <a:off x="1282700" y="6477456"/>
            <a:ext cx="6400800" cy="215444"/>
          </a:xfrm>
        </p:spPr>
        <p:txBody>
          <a:bodyPr/>
          <a:lstStyle/>
          <a:p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STMIK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Muhammadiyah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 Jakarta.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Moch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.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Arief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Sutisna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S.Kom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.,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M.Kom</a:t>
            </a:r>
            <a:endParaRPr lang="en-US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49300" y="1697227"/>
            <a:ext cx="7696200" cy="0"/>
          </a:xfrm>
          <a:custGeom>
            <a:avLst/>
            <a:gdLst/>
            <a:ahLst/>
            <a:cxnLst/>
            <a:rect l="l" t="t" r="r" b="b"/>
            <a:pathLst>
              <a:path w="7696200">
                <a:moveTo>
                  <a:pt x="0" y="0"/>
                </a:moveTo>
                <a:lnTo>
                  <a:pt x="7696200" y="0"/>
                </a:lnTo>
              </a:path>
            </a:pathLst>
          </a:custGeom>
          <a:ln w="38100">
            <a:solidFill>
              <a:srgbClr val="3366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40570" y="922528"/>
            <a:ext cx="2886710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i="1" spc="135" dirty="0">
                <a:latin typeface="Arial"/>
                <a:cs typeface="Arial"/>
              </a:rPr>
              <a:t>FLOWCHART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28802" y="1863598"/>
            <a:ext cx="7084695" cy="3912235"/>
          </a:xfrm>
          <a:prstGeom prst="rect">
            <a:avLst/>
          </a:prstGeom>
        </p:spPr>
        <p:txBody>
          <a:bodyPr vert="horz" wrap="square" lIns="0" tIns="80010" rIns="0" bIns="0" rtlCol="0">
            <a:spAutoFit/>
          </a:bodyPr>
          <a:lstStyle/>
          <a:p>
            <a:pPr marL="354965" marR="5080" indent="-342900">
              <a:lnSpc>
                <a:spcPct val="80000"/>
              </a:lnSpc>
              <a:spcBef>
                <a:spcPts val="630"/>
              </a:spcBef>
              <a:buClr>
                <a:srgbClr val="CCCC9A"/>
              </a:buClr>
              <a:buSzPct val="68181"/>
              <a:buFont typeface="Wingdings"/>
              <a:buChar char=""/>
              <a:tabLst>
                <a:tab pos="354965" algn="l"/>
                <a:tab pos="355600" algn="l"/>
              </a:tabLst>
            </a:pPr>
            <a:r>
              <a:rPr sz="2200" dirty="0">
                <a:latin typeface="Arial"/>
                <a:cs typeface="Arial"/>
              </a:rPr>
              <a:t>Bagan-bagan yang mempunyai arus yang  menggambarkan langkah-langkah penyelesaian</a:t>
            </a:r>
            <a:r>
              <a:rPr sz="2200" spc="-7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suatu  </a:t>
            </a:r>
            <a:r>
              <a:rPr sz="2200" spc="-5" dirty="0">
                <a:latin typeface="Arial"/>
                <a:cs typeface="Arial"/>
              </a:rPr>
              <a:t>masalah.</a:t>
            </a:r>
            <a:endParaRPr sz="2200">
              <a:latin typeface="Arial"/>
              <a:cs typeface="Arial"/>
            </a:endParaRPr>
          </a:p>
          <a:p>
            <a:pPr marL="355600" indent="-342900">
              <a:lnSpc>
                <a:spcPts val="2635"/>
              </a:lnSpc>
              <a:buClr>
                <a:srgbClr val="CCCC9A"/>
              </a:buClr>
              <a:buSzPct val="68181"/>
              <a:buFont typeface="Wingdings"/>
              <a:buChar char=""/>
              <a:tabLst>
                <a:tab pos="354965" algn="l"/>
                <a:tab pos="355600" algn="l"/>
              </a:tabLst>
            </a:pPr>
            <a:r>
              <a:rPr sz="2200" dirty="0">
                <a:latin typeface="Arial"/>
                <a:cs typeface="Arial"/>
              </a:rPr>
              <a:t>Merupakan cara penyajian </a:t>
            </a:r>
            <a:r>
              <a:rPr sz="2200" spc="-5" dirty="0">
                <a:latin typeface="Arial"/>
                <a:cs typeface="Arial"/>
              </a:rPr>
              <a:t>dari </a:t>
            </a:r>
            <a:r>
              <a:rPr sz="2200" dirty="0">
                <a:latin typeface="Arial"/>
                <a:cs typeface="Arial"/>
              </a:rPr>
              <a:t>suatu</a:t>
            </a:r>
            <a:r>
              <a:rPr sz="2200" spc="-3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algoritma.</a:t>
            </a:r>
            <a:endParaRPr sz="2200">
              <a:latin typeface="Arial"/>
              <a:cs typeface="Arial"/>
            </a:endParaRPr>
          </a:p>
          <a:p>
            <a:pPr marL="355600" indent="-342900">
              <a:lnSpc>
                <a:spcPts val="2635"/>
              </a:lnSpc>
              <a:buClr>
                <a:srgbClr val="CCCC9A"/>
              </a:buClr>
              <a:buSzPct val="68181"/>
              <a:buFont typeface="Wingdings"/>
              <a:buChar char=""/>
              <a:tabLst>
                <a:tab pos="354965" algn="l"/>
                <a:tab pos="355600" algn="l"/>
              </a:tabLst>
            </a:pPr>
            <a:r>
              <a:rPr sz="2200" dirty="0">
                <a:latin typeface="Arial"/>
                <a:cs typeface="Arial"/>
              </a:rPr>
              <a:t>Ada 2 macam Flowchart</a:t>
            </a:r>
            <a:r>
              <a:rPr sz="2200" spc="-2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:</a:t>
            </a:r>
            <a:endParaRPr sz="2200">
              <a:latin typeface="Arial"/>
              <a:cs typeface="Arial"/>
            </a:endParaRPr>
          </a:p>
          <a:p>
            <a:pPr marL="588645" marR="127635" lvl="1" indent="-233679">
              <a:lnSpc>
                <a:spcPct val="99900"/>
              </a:lnSpc>
              <a:buChar char="–"/>
              <a:tabLst>
                <a:tab pos="588645" algn="l"/>
                <a:tab pos="3317875" algn="l"/>
              </a:tabLst>
            </a:pPr>
            <a:r>
              <a:rPr sz="2200" dirty="0">
                <a:latin typeface="Arial"/>
                <a:cs typeface="Arial"/>
              </a:rPr>
              <a:t>System</a:t>
            </a:r>
            <a:r>
              <a:rPr sz="2200" spc="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Flowchart</a:t>
            </a:r>
            <a:r>
              <a:rPr sz="2200" spc="-5" dirty="0">
                <a:latin typeface="Arial"/>
                <a:cs typeface="Arial"/>
              </a:rPr>
              <a:t> </a:t>
            </a:r>
            <a:r>
              <a:rPr sz="2200" spc="195" dirty="0">
                <a:latin typeface="Wingdings"/>
                <a:cs typeface="Wingdings"/>
              </a:rPr>
              <a:t>€</a:t>
            </a:r>
            <a:r>
              <a:rPr sz="2200" spc="195" dirty="0">
                <a:latin typeface="Times New Roman"/>
                <a:cs typeface="Times New Roman"/>
              </a:rPr>
              <a:t>	</a:t>
            </a:r>
            <a:r>
              <a:rPr sz="2200" dirty="0">
                <a:latin typeface="Arial"/>
                <a:cs typeface="Arial"/>
              </a:rPr>
              <a:t>urutan proses dalam system  dengan menunjukkan </a:t>
            </a:r>
            <a:r>
              <a:rPr sz="2200" spc="-5" dirty="0">
                <a:latin typeface="Arial"/>
                <a:cs typeface="Arial"/>
              </a:rPr>
              <a:t>alat </a:t>
            </a:r>
            <a:r>
              <a:rPr sz="2200" dirty="0">
                <a:latin typeface="Arial"/>
                <a:cs typeface="Arial"/>
              </a:rPr>
              <a:t>media input, output</a:t>
            </a:r>
            <a:r>
              <a:rPr sz="2200" spc="-6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serta  jenis media penyimpanan dalam proses  pengolahan</a:t>
            </a:r>
            <a:r>
              <a:rPr sz="2200" spc="-1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data.</a:t>
            </a:r>
            <a:endParaRPr sz="2200">
              <a:latin typeface="Arial"/>
              <a:cs typeface="Arial"/>
            </a:endParaRPr>
          </a:p>
          <a:p>
            <a:pPr marL="588645" marR="874394" lvl="1" indent="-233679">
              <a:lnSpc>
                <a:spcPct val="100000"/>
              </a:lnSpc>
              <a:buChar char="–"/>
              <a:tabLst>
                <a:tab pos="588645" algn="l"/>
              </a:tabLst>
            </a:pPr>
            <a:r>
              <a:rPr sz="2200" dirty="0">
                <a:latin typeface="Arial"/>
                <a:cs typeface="Arial"/>
              </a:rPr>
              <a:t>Program Flowchart </a:t>
            </a:r>
            <a:r>
              <a:rPr sz="2200" spc="195" dirty="0">
                <a:latin typeface="Wingdings"/>
                <a:cs typeface="Wingdings"/>
              </a:rPr>
              <a:t>€</a:t>
            </a:r>
            <a:r>
              <a:rPr sz="2200" spc="19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Arial"/>
                <a:cs typeface="Arial"/>
              </a:rPr>
              <a:t>urutan instruksi yang  digambarkan dengan symbol tertentu untuk  memecahkan masalah dalam suatu</a:t>
            </a:r>
            <a:r>
              <a:rPr sz="2200" spc="-8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program.</a:t>
            </a:r>
            <a:endParaRPr sz="2200">
              <a:latin typeface="Arial"/>
              <a:cs typeface="Arial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5"/>
          </p:nvPr>
        </p:nvSpPr>
        <p:spPr>
          <a:xfrm>
            <a:off x="1282700" y="6477456"/>
            <a:ext cx="6400800" cy="215444"/>
          </a:xfrm>
        </p:spPr>
        <p:txBody>
          <a:bodyPr/>
          <a:lstStyle/>
          <a:p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STMIK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Muhammadiyah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 Jakarta.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Moch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.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Arief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Sutisna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S.Kom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.,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M.Kom</a:t>
            </a:r>
            <a:endParaRPr lang="en-US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607300" y="1697227"/>
            <a:ext cx="838200" cy="0"/>
          </a:xfrm>
          <a:custGeom>
            <a:avLst/>
            <a:gdLst/>
            <a:ahLst/>
            <a:cxnLst/>
            <a:rect l="l" t="t" r="r" b="b"/>
            <a:pathLst>
              <a:path w="838200">
                <a:moveTo>
                  <a:pt x="0" y="0"/>
                </a:moveTo>
                <a:lnTo>
                  <a:pt x="838200" y="0"/>
                </a:lnTo>
              </a:path>
            </a:pathLst>
          </a:custGeom>
          <a:ln w="38100">
            <a:solidFill>
              <a:srgbClr val="3366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49300" y="1697227"/>
            <a:ext cx="1219200" cy="0"/>
          </a:xfrm>
          <a:custGeom>
            <a:avLst/>
            <a:gdLst/>
            <a:ahLst/>
            <a:cxnLst/>
            <a:rect l="l" t="t" r="r" b="b"/>
            <a:pathLst>
              <a:path w="1219200">
                <a:moveTo>
                  <a:pt x="0" y="0"/>
                </a:moveTo>
                <a:lnTo>
                  <a:pt x="1219199" y="0"/>
                </a:lnTo>
              </a:path>
            </a:pathLst>
          </a:custGeom>
          <a:ln w="38100">
            <a:solidFill>
              <a:srgbClr val="3366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932940" y="856741"/>
            <a:ext cx="5638800" cy="6019800"/>
          </a:xfrm>
          <a:custGeom>
            <a:avLst/>
            <a:gdLst/>
            <a:ahLst/>
            <a:cxnLst/>
            <a:rect l="l" t="t" r="r" b="b"/>
            <a:pathLst>
              <a:path w="5638800" h="5486400">
                <a:moveTo>
                  <a:pt x="0" y="0"/>
                </a:moveTo>
                <a:lnTo>
                  <a:pt x="0" y="5486400"/>
                </a:lnTo>
                <a:lnTo>
                  <a:pt x="5638800" y="5486400"/>
                </a:lnTo>
                <a:lnTo>
                  <a:pt x="56388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639060" y="1147825"/>
            <a:ext cx="1842770" cy="418465"/>
          </a:xfrm>
          <a:custGeom>
            <a:avLst/>
            <a:gdLst/>
            <a:ahLst/>
            <a:cxnLst/>
            <a:rect l="l" t="t" r="r" b="b"/>
            <a:pathLst>
              <a:path w="1842770" h="418465">
                <a:moveTo>
                  <a:pt x="1842515" y="243839"/>
                </a:moveTo>
                <a:lnTo>
                  <a:pt x="1842515" y="174497"/>
                </a:lnTo>
                <a:lnTo>
                  <a:pt x="1803653" y="104393"/>
                </a:lnTo>
                <a:lnTo>
                  <a:pt x="1739645" y="52577"/>
                </a:lnTo>
                <a:lnTo>
                  <a:pt x="1649729" y="8381"/>
                </a:lnTo>
                <a:lnTo>
                  <a:pt x="1533143" y="0"/>
                </a:lnTo>
                <a:lnTo>
                  <a:pt x="295655" y="0"/>
                </a:lnTo>
                <a:lnTo>
                  <a:pt x="192786" y="8381"/>
                </a:lnTo>
                <a:lnTo>
                  <a:pt x="102869" y="52577"/>
                </a:lnTo>
                <a:lnTo>
                  <a:pt x="25145" y="104393"/>
                </a:lnTo>
                <a:lnTo>
                  <a:pt x="0" y="174497"/>
                </a:lnTo>
                <a:lnTo>
                  <a:pt x="0" y="243839"/>
                </a:lnTo>
                <a:lnTo>
                  <a:pt x="25145" y="313181"/>
                </a:lnTo>
                <a:lnTo>
                  <a:pt x="102869" y="374903"/>
                </a:lnTo>
                <a:lnTo>
                  <a:pt x="192786" y="409193"/>
                </a:lnTo>
                <a:lnTo>
                  <a:pt x="295655" y="418337"/>
                </a:lnTo>
                <a:lnTo>
                  <a:pt x="1533143" y="418337"/>
                </a:lnTo>
                <a:lnTo>
                  <a:pt x="1649729" y="409193"/>
                </a:lnTo>
                <a:lnTo>
                  <a:pt x="1739645" y="374903"/>
                </a:lnTo>
                <a:lnTo>
                  <a:pt x="1803653" y="313181"/>
                </a:lnTo>
                <a:lnTo>
                  <a:pt x="1842515" y="24383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639083" y="1147824"/>
            <a:ext cx="1842770" cy="418465"/>
          </a:xfrm>
          <a:custGeom>
            <a:avLst/>
            <a:gdLst/>
            <a:ahLst/>
            <a:cxnLst/>
            <a:rect l="l" t="t" r="r" b="b"/>
            <a:pathLst>
              <a:path w="1842770" h="418465">
                <a:moveTo>
                  <a:pt x="295657" y="418348"/>
                </a:moveTo>
                <a:lnTo>
                  <a:pt x="1533144" y="418348"/>
                </a:lnTo>
                <a:lnTo>
                  <a:pt x="1649726" y="409197"/>
                </a:lnTo>
                <a:lnTo>
                  <a:pt x="1739642" y="374909"/>
                </a:lnTo>
                <a:lnTo>
                  <a:pt x="1803652" y="313189"/>
                </a:lnTo>
                <a:lnTo>
                  <a:pt x="1842513" y="243842"/>
                </a:lnTo>
                <a:lnTo>
                  <a:pt x="1842513" y="174505"/>
                </a:lnTo>
                <a:lnTo>
                  <a:pt x="1803652" y="104396"/>
                </a:lnTo>
                <a:lnTo>
                  <a:pt x="1739642" y="52579"/>
                </a:lnTo>
                <a:lnTo>
                  <a:pt x="1649726" y="8389"/>
                </a:lnTo>
                <a:lnTo>
                  <a:pt x="1533144" y="0"/>
                </a:lnTo>
                <a:lnTo>
                  <a:pt x="295657" y="0"/>
                </a:lnTo>
                <a:lnTo>
                  <a:pt x="192786" y="8389"/>
                </a:lnTo>
                <a:lnTo>
                  <a:pt x="102870" y="52579"/>
                </a:lnTo>
                <a:lnTo>
                  <a:pt x="25134" y="104396"/>
                </a:lnTo>
                <a:lnTo>
                  <a:pt x="0" y="174505"/>
                </a:lnTo>
                <a:lnTo>
                  <a:pt x="0" y="243842"/>
                </a:lnTo>
                <a:lnTo>
                  <a:pt x="25134" y="313189"/>
                </a:lnTo>
                <a:lnTo>
                  <a:pt x="102870" y="374909"/>
                </a:lnTo>
                <a:lnTo>
                  <a:pt x="192786" y="409197"/>
                </a:lnTo>
                <a:lnTo>
                  <a:pt x="295657" y="418348"/>
                </a:lnTo>
              </a:path>
            </a:pathLst>
          </a:custGeom>
          <a:ln w="871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3360165" y="1265662"/>
            <a:ext cx="346075" cy="1619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900" spc="210" dirty="0">
                <a:latin typeface="Arial"/>
                <a:cs typeface="Arial"/>
              </a:rPr>
              <a:t>S</a:t>
            </a:r>
            <a:r>
              <a:rPr sz="900" spc="45" dirty="0">
                <a:latin typeface="Arial"/>
                <a:cs typeface="Arial"/>
              </a:rPr>
              <a:t>t</a:t>
            </a:r>
            <a:r>
              <a:rPr sz="900" spc="105" dirty="0">
                <a:latin typeface="Arial"/>
                <a:cs typeface="Arial"/>
              </a:rPr>
              <a:t>ar</a:t>
            </a:r>
            <a:r>
              <a:rPr sz="900" spc="130" dirty="0">
                <a:latin typeface="Arial"/>
                <a:cs typeface="Arial"/>
              </a:rPr>
              <a:t>t</a:t>
            </a:r>
            <a:endParaRPr sz="9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471420" y="1984501"/>
            <a:ext cx="2165350" cy="418465"/>
          </a:xfrm>
          <a:custGeom>
            <a:avLst/>
            <a:gdLst/>
            <a:ahLst/>
            <a:cxnLst/>
            <a:rect l="l" t="t" r="r" b="b"/>
            <a:pathLst>
              <a:path w="2165350" h="418464">
                <a:moveTo>
                  <a:pt x="2164842" y="0"/>
                </a:moveTo>
                <a:lnTo>
                  <a:pt x="309372" y="0"/>
                </a:lnTo>
                <a:lnTo>
                  <a:pt x="0" y="418338"/>
                </a:lnTo>
                <a:lnTo>
                  <a:pt x="1855470" y="418337"/>
                </a:lnTo>
                <a:lnTo>
                  <a:pt x="216484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471430" y="1984510"/>
            <a:ext cx="2165350" cy="418465"/>
          </a:xfrm>
          <a:custGeom>
            <a:avLst/>
            <a:gdLst/>
            <a:ahLst/>
            <a:cxnLst/>
            <a:rect l="l" t="t" r="r" b="b"/>
            <a:pathLst>
              <a:path w="2165350" h="418464">
                <a:moveTo>
                  <a:pt x="0" y="418337"/>
                </a:moveTo>
                <a:lnTo>
                  <a:pt x="1855481" y="418337"/>
                </a:lnTo>
                <a:lnTo>
                  <a:pt x="2164865" y="0"/>
                </a:lnTo>
                <a:lnTo>
                  <a:pt x="309383" y="0"/>
                </a:lnTo>
                <a:lnTo>
                  <a:pt x="0" y="418337"/>
                </a:lnTo>
              </a:path>
            </a:pathLst>
          </a:custGeom>
          <a:ln w="86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3141472" y="2102338"/>
            <a:ext cx="696595" cy="1619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900" spc="110" dirty="0">
                <a:latin typeface="Arial"/>
                <a:cs typeface="Arial"/>
              </a:rPr>
              <a:t>Print</a:t>
            </a:r>
            <a:r>
              <a:rPr sz="900" spc="-75" dirty="0">
                <a:latin typeface="Arial"/>
                <a:cs typeface="Arial"/>
              </a:rPr>
              <a:t> </a:t>
            </a:r>
            <a:r>
              <a:rPr sz="900" spc="80" dirty="0">
                <a:latin typeface="Arial"/>
                <a:cs typeface="Arial"/>
              </a:rPr>
              <a:t>Judul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471420" y="2821177"/>
            <a:ext cx="2165350" cy="418465"/>
          </a:xfrm>
          <a:custGeom>
            <a:avLst/>
            <a:gdLst/>
            <a:ahLst/>
            <a:cxnLst/>
            <a:rect l="l" t="t" r="r" b="b"/>
            <a:pathLst>
              <a:path w="2165350" h="418464">
                <a:moveTo>
                  <a:pt x="2164841" y="0"/>
                </a:moveTo>
                <a:lnTo>
                  <a:pt x="309372" y="0"/>
                </a:lnTo>
                <a:lnTo>
                  <a:pt x="0" y="418338"/>
                </a:lnTo>
                <a:lnTo>
                  <a:pt x="1855469" y="418338"/>
                </a:lnTo>
                <a:lnTo>
                  <a:pt x="216484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471430" y="2821185"/>
            <a:ext cx="2165350" cy="418465"/>
          </a:xfrm>
          <a:custGeom>
            <a:avLst/>
            <a:gdLst/>
            <a:ahLst/>
            <a:cxnLst/>
            <a:rect l="l" t="t" r="r" b="b"/>
            <a:pathLst>
              <a:path w="2165350" h="418464">
                <a:moveTo>
                  <a:pt x="0" y="418337"/>
                </a:moveTo>
                <a:lnTo>
                  <a:pt x="1855481" y="418337"/>
                </a:lnTo>
                <a:lnTo>
                  <a:pt x="2164865" y="0"/>
                </a:lnTo>
                <a:lnTo>
                  <a:pt x="309383" y="0"/>
                </a:lnTo>
                <a:lnTo>
                  <a:pt x="0" y="418337"/>
                </a:lnTo>
              </a:path>
            </a:pathLst>
          </a:custGeom>
          <a:ln w="86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3309111" y="2868911"/>
            <a:ext cx="461645" cy="3016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0"/>
              </a:spcBef>
            </a:pPr>
            <a:r>
              <a:rPr sz="900" spc="254" dirty="0">
                <a:latin typeface="Arial"/>
                <a:cs typeface="Arial"/>
              </a:rPr>
              <a:t>R</a:t>
            </a:r>
            <a:r>
              <a:rPr sz="900" spc="204" dirty="0">
                <a:latin typeface="Arial"/>
                <a:cs typeface="Arial"/>
              </a:rPr>
              <a:t>E</a:t>
            </a:r>
            <a:r>
              <a:rPr sz="900" spc="110" dirty="0">
                <a:latin typeface="Arial"/>
                <a:cs typeface="Arial"/>
              </a:rPr>
              <a:t>A</a:t>
            </a:r>
            <a:r>
              <a:rPr sz="900" spc="345" dirty="0">
                <a:latin typeface="Arial"/>
                <a:cs typeface="Arial"/>
              </a:rPr>
              <a:t>D</a:t>
            </a:r>
            <a:endParaRPr sz="900">
              <a:latin typeface="Arial"/>
              <a:cs typeface="Arial"/>
            </a:endParaRPr>
          </a:p>
          <a:p>
            <a:pPr marL="10160" algn="ctr">
              <a:lnSpc>
                <a:spcPct val="100000"/>
              </a:lnSpc>
              <a:spcBef>
                <a:spcPts val="25"/>
              </a:spcBef>
            </a:pPr>
            <a:r>
              <a:rPr sz="900" spc="150" dirty="0">
                <a:latin typeface="Arial"/>
                <a:cs typeface="Arial"/>
              </a:rPr>
              <a:t>Data</a:t>
            </a:r>
            <a:endParaRPr sz="9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625344" y="3657853"/>
            <a:ext cx="1856739" cy="836930"/>
          </a:xfrm>
          <a:custGeom>
            <a:avLst/>
            <a:gdLst/>
            <a:ahLst/>
            <a:cxnLst/>
            <a:rect l="l" t="t" r="r" b="b"/>
            <a:pathLst>
              <a:path w="1856739" h="836929">
                <a:moveTo>
                  <a:pt x="1856231" y="418338"/>
                </a:moveTo>
                <a:lnTo>
                  <a:pt x="928115" y="0"/>
                </a:lnTo>
                <a:lnTo>
                  <a:pt x="0" y="418338"/>
                </a:lnTo>
                <a:lnTo>
                  <a:pt x="928115" y="836676"/>
                </a:lnTo>
                <a:lnTo>
                  <a:pt x="1856231" y="41833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625357" y="3657860"/>
            <a:ext cx="1856739" cy="836930"/>
          </a:xfrm>
          <a:custGeom>
            <a:avLst/>
            <a:gdLst/>
            <a:ahLst/>
            <a:cxnLst/>
            <a:rect l="l" t="t" r="r" b="b"/>
            <a:pathLst>
              <a:path w="1856739" h="836929">
                <a:moveTo>
                  <a:pt x="0" y="418337"/>
                </a:moveTo>
                <a:lnTo>
                  <a:pt x="928119" y="0"/>
                </a:lnTo>
                <a:lnTo>
                  <a:pt x="1856239" y="418337"/>
                </a:lnTo>
                <a:lnTo>
                  <a:pt x="928119" y="836675"/>
                </a:lnTo>
                <a:lnTo>
                  <a:pt x="0" y="418337"/>
                </a:lnTo>
              </a:path>
            </a:pathLst>
          </a:custGeom>
          <a:ln w="92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4468896" y="3915136"/>
            <a:ext cx="1185545" cy="1619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1172210" algn="l"/>
              </a:tabLst>
            </a:pPr>
            <a:r>
              <a:rPr sz="900" u="sng" spc="13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	</a:t>
            </a:r>
            <a:endParaRPr sz="9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347973" y="3915136"/>
            <a:ext cx="354330" cy="300990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37465" marR="5080" indent="-25400">
              <a:lnSpc>
                <a:spcPct val="101699"/>
              </a:lnSpc>
              <a:spcBef>
                <a:spcPts val="70"/>
              </a:spcBef>
            </a:pPr>
            <a:r>
              <a:rPr sz="900" spc="105" dirty="0">
                <a:latin typeface="Arial"/>
                <a:cs typeface="Arial"/>
              </a:rPr>
              <a:t>A</a:t>
            </a:r>
            <a:r>
              <a:rPr sz="900" spc="160" dirty="0">
                <a:latin typeface="Arial"/>
                <a:cs typeface="Arial"/>
              </a:rPr>
              <a:t>k</a:t>
            </a:r>
            <a:r>
              <a:rPr sz="900" spc="100" dirty="0">
                <a:latin typeface="Arial"/>
                <a:cs typeface="Arial"/>
              </a:rPr>
              <a:t>h</a:t>
            </a:r>
            <a:r>
              <a:rPr sz="900" dirty="0">
                <a:latin typeface="Arial"/>
                <a:cs typeface="Arial"/>
              </a:rPr>
              <a:t>i</a:t>
            </a:r>
            <a:r>
              <a:rPr sz="900" spc="140" dirty="0">
                <a:latin typeface="Arial"/>
                <a:cs typeface="Arial"/>
              </a:rPr>
              <a:t>r  </a:t>
            </a:r>
            <a:r>
              <a:rPr sz="900" spc="80" dirty="0">
                <a:latin typeface="Arial"/>
                <a:cs typeface="Arial"/>
              </a:rPr>
              <a:t>file</a:t>
            </a:r>
            <a:r>
              <a:rPr sz="900" spc="-195" dirty="0">
                <a:latin typeface="Arial"/>
                <a:cs typeface="Arial"/>
              </a:rPr>
              <a:t> </a:t>
            </a:r>
            <a:r>
              <a:rPr sz="900" spc="265" dirty="0">
                <a:latin typeface="Arial"/>
                <a:cs typeface="Arial"/>
              </a:rPr>
              <a:t>?</a:t>
            </a:r>
            <a:endParaRPr sz="900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5731255" y="3866641"/>
            <a:ext cx="1843405" cy="418465"/>
          </a:xfrm>
          <a:custGeom>
            <a:avLst/>
            <a:gdLst/>
            <a:ahLst/>
            <a:cxnLst/>
            <a:rect l="l" t="t" r="r" b="b"/>
            <a:pathLst>
              <a:path w="1843404" h="418464">
                <a:moveTo>
                  <a:pt x="1843277" y="243840"/>
                </a:moveTo>
                <a:lnTo>
                  <a:pt x="1843277" y="174498"/>
                </a:lnTo>
                <a:lnTo>
                  <a:pt x="1804416" y="105156"/>
                </a:lnTo>
                <a:lnTo>
                  <a:pt x="1740408" y="52578"/>
                </a:lnTo>
                <a:lnTo>
                  <a:pt x="1649729" y="9144"/>
                </a:lnTo>
                <a:lnTo>
                  <a:pt x="1533905" y="0"/>
                </a:lnTo>
                <a:lnTo>
                  <a:pt x="297180" y="0"/>
                </a:lnTo>
                <a:lnTo>
                  <a:pt x="193548" y="9144"/>
                </a:lnTo>
                <a:lnTo>
                  <a:pt x="103632" y="52578"/>
                </a:lnTo>
                <a:lnTo>
                  <a:pt x="25908" y="105156"/>
                </a:lnTo>
                <a:lnTo>
                  <a:pt x="0" y="174498"/>
                </a:lnTo>
                <a:lnTo>
                  <a:pt x="0" y="243840"/>
                </a:lnTo>
                <a:lnTo>
                  <a:pt x="25908" y="313944"/>
                </a:lnTo>
                <a:lnTo>
                  <a:pt x="103632" y="374904"/>
                </a:lnTo>
                <a:lnTo>
                  <a:pt x="193548" y="409956"/>
                </a:lnTo>
                <a:lnTo>
                  <a:pt x="297180" y="418338"/>
                </a:lnTo>
                <a:lnTo>
                  <a:pt x="1533905" y="418338"/>
                </a:lnTo>
                <a:lnTo>
                  <a:pt x="1649729" y="409956"/>
                </a:lnTo>
                <a:lnTo>
                  <a:pt x="1740408" y="374904"/>
                </a:lnTo>
                <a:lnTo>
                  <a:pt x="1804416" y="313944"/>
                </a:lnTo>
                <a:lnTo>
                  <a:pt x="1843277" y="2438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731296" y="3866653"/>
            <a:ext cx="1843405" cy="418465"/>
          </a:xfrm>
          <a:custGeom>
            <a:avLst/>
            <a:gdLst/>
            <a:ahLst/>
            <a:cxnLst/>
            <a:rect l="l" t="t" r="r" b="b"/>
            <a:pathLst>
              <a:path w="1843404" h="418464">
                <a:moveTo>
                  <a:pt x="297172" y="418337"/>
                </a:moveTo>
                <a:lnTo>
                  <a:pt x="1533902" y="418337"/>
                </a:lnTo>
                <a:lnTo>
                  <a:pt x="1649726" y="409958"/>
                </a:lnTo>
                <a:lnTo>
                  <a:pt x="1740415" y="374899"/>
                </a:lnTo>
                <a:lnTo>
                  <a:pt x="1804425" y="313941"/>
                </a:lnTo>
                <a:lnTo>
                  <a:pt x="1843285" y="243842"/>
                </a:lnTo>
                <a:lnTo>
                  <a:pt x="1843285" y="174495"/>
                </a:lnTo>
                <a:lnTo>
                  <a:pt x="1804425" y="105158"/>
                </a:lnTo>
                <a:lnTo>
                  <a:pt x="1740415" y="52579"/>
                </a:lnTo>
                <a:lnTo>
                  <a:pt x="1649726" y="9140"/>
                </a:lnTo>
                <a:lnTo>
                  <a:pt x="1533902" y="0"/>
                </a:lnTo>
                <a:lnTo>
                  <a:pt x="297172" y="0"/>
                </a:lnTo>
                <a:lnTo>
                  <a:pt x="193544" y="9140"/>
                </a:lnTo>
                <a:lnTo>
                  <a:pt x="103627" y="52579"/>
                </a:lnTo>
                <a:lnTo>
                  <a:pt x="25906" y="105158"/>
                </a:lnTo>
                <a:lnTo>
                  <a:pt x="0" y="174495"/>
                </a:lnTo>
                <a:lnTo>
                  <a:pt x="0" y="243842"/>
                </a:lnTo>
                <a:lnTo>
                  <a:pt x="25906" y="313941"/>
                </a:lnTo>
                <a:lnTo>
                  <a:pt x="103627" y="374899"/>
                </a:lnTo>
                <a:lnTo>
                  <a:pt x="193544" y="409958"/>
                </a:lnTo>
                <a:lnTo>
                  <a:pt x="297172" y="418337"/>
                </a:lnTo>
              </a:path>
            </a:pathLst>
          </a:custGeom>
          <a:ln w="871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6492747" y="3984478"/>
            <a:ext cx="304165" cy="1619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900" spc="204" dirty="0">
                <a:latin typeface="Arial"/>
                <a:cs typeface="Arial"/>
              </a:rPr>
              <a:t>E</a:t>
            </a:r>
            <a:r>
              <a:rPr sz="900" spc="105" dirty="0">
                <a:latin typeface="Arial"/>
                <a:cs typeface="Arial"/>
              </a:rPr>
              <a:t>n</a:t>
            </a:r>
            <a:r>
              <a:rPr sz="900" spc="265" dirty="0">
                <a:latin typeface="Arial"/>
                <a:cs typeface="Arial"/>
              </a:rPr>
              <a:t>d</a:t>
            </a:r>
            <a:endParaRPr sz="900">
              <a:latin typeface="Arial"/>
              <a:cs typeface="Aria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625344" y="4912867"/>
            <a:ext cx="1856739" cy="836294"/>
          </a:xfrm>
          <a:custGeom>
            <a:avLst/>
            <a:gdLst/>
            <a:ahLst/>
            <a:cxnLst/>
            <a:rect l="l" t="t" r="r" b="b"/>
            <a:pathLst>
              <a:path w="1856739" h="836295">
                <a:moveTo>
                  <a:pt x="1856231" y="418338"/>
                </a:moveTo>
                <a:lnTo>
                  <a:pt x="928115" y="0"/>
                </a:lnTo>
                <a:lnTo>
                  <a:pt x="0" y="418338"/>
                </a:lnTo>
                <a:lnTo>
                  <a:pt x="928116" y="835914"/>
                </a:lnTo>
                <a:lnTo>
                  <a:pt x="1856231" y="41833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625357" y="4912883"/>
            <a:ext cx="1856739" cy="836294"/>
          </a:xfrm>
          <a:custGeom>
            <a:avLst/>
            <a:gdLst/>
            <a:ahLst/>
            <a:cxnLst/>
            <a:rect l="l" t="t" r="r" b="b"/>
            <a:pathLst>
              <a:path w="1856739" h="836295">
                <a:moveTo>
                  <a:pt x="0" y="418337"/>
                </a:moveTo>
                <a:lnTo>
                  <a:pt x="928119" y="0"/>
                </a:lnTo>
                <a:lnTo>
                  <a:pt x="1856239" y="418337"/>
                </a:lnTo>
                <a:lnTo>
                  <a:pt x="928119" y="835913"/>
                </a:lnTo>
                <a:lnTo>
                  <a:pt x="0" y="418337"/>
                </a:lnTo>
              </a:path>
            </a:pathLst>
          </a:custGeom>
          <a:ln w="920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3128517" y="5239492"/>
            <a:ext cx="745490" cy="1619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900" spc="170" dirty="0">
                <a:latin typeface="Arial"/>
                <a:cs typeface="Arial"/>
              </a:rPr>
              <a:t>Kode</a:t>
            </a:r>
            <a:r>
              <a:rPr sz="900" spc="-130" dirty="0">
                <a:latin typeface="Arial"/>
                <a:cs typeface="Arial"/>
              </a:rPr>
              <a:t> </a:t>
            </a:r>
            <a:r>
              <a:rPr sz="900" spc="280" dirty="0">
                <a:latin typeface="Arial"/>
                <a:cs typeface="Arial"/>
              </a:rPr>
              <a:t>=</a:t>
            </a:r>
            <a:r>
              <a:rPr sz="900" spc="-80" dirty="0">
                <a:latin typeface="Arial"/>
                <a:cs typeface="Arial"/>
              </a:rPr>
              <a:t> </a:t>
            </a:r>
            <a:r>
              <a:rPr sz="900" spc="150" dirty="0">
                <a:latin typeface="Arial"/>
                <a:cs typeface="Arial"/>
              </a:rPr>
              <a:t>"P"</a:t>
            </a:r>
            <a:endParaRPr sz="900">
              <a:latin typeface="Arial"/>
              <a:cs typeface="Arial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5100320" y="4912867"/>
            <a:ext cx="2474595" cy="836294"/>
          </a:xfrm>
          <a:custGeom>
            <a:avLst/>
            <a:gdLst/>
            <a:ahLst/>
            <a:cxnLst/>
            <a:rect l="l" t="t" r="r" b="b"/>
            <a:pathLst>
              <a:path w="2474595" h="836295">
                <a:moveTo>
                  <a:pt x="2474213" y="0"/>
                </a:moveTo>
                <a:lnTo>
                  <a:pt x="618743" y="0"/>
                </a:lnTo>
                <a:lnTo>
                  <a:pt x="0" y="835914"/>
                </a:lnTo>
                <a:lnTo>
                  <a:pt x="1855469" y="835914"/>
                </a:lnTo>
                <a:lnTo>
                  <a:pt x="247421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139316" y="4912867"/>
            <a:ext cx="2474595" cy="836294"/>
          </a:xfrm>
          <a:custGeom>
            <a:avLst/>
            <a:gdLst/>
            <a:ahLst/>
            <a:cxnLst/>
            <a:rect l="l" t="t" r="r" b="b"/>
            <a:pathLst>
              <a:path w="2474595" h="836295">
                <a:moveTo>
                  <a:pt x="0" y="835913"/>
                </a:moveTo>
                <a:lnTo>
                  <a:pt x="1855481" y="835913"/>
                </a:lnTo>
                <a:lnTo>
                  <a:pt x="2474233" y="0"/>
                </a:lnTo>
                <a:lnTo>
                  <a:pt x="618751" y="0"/>
                </a:lnTo>
                <a:lnTo>
                  <a:pt x="0" y="835913"/>
                </a:lnTo>
              </a:path>
            </a:pathLst>
          </a:custGeom>
          <a:ln w="893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5796220" y="5100808"/>
            <a:ext cx="925830" cy="44005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95910">
              <a:lnSpc>
                <a:spcPct val="100000"/>
              </a:lnSpc>
              <a:spcBef>
                <a:spcPts val="90"/>
              </a:spcBef>
            </a:pPr>
            <a:r>
              <a:rPr sz="900" spc="170" dirty="0">
                <a:latin typeface="Arial"/>
                <a:cs typeface="Arial"/>
              </a:rPr>
              <a:t>PRINT</a:t>
            </a:r>
            <a:endParaRPr sz="900">
              <a:latin typeface="Arial"/>
              <a:cs typeface="Arial"/>
            </a:endParaRPr>
          </a:p>
          <a:p>
            <a:pPr marL="51435" marR="12065" indent="-39370">
              <a:lnSpc>
                <a:spcPts val="1100"/>
              </a:lnSpc>
              <a:spcBef>
                <a:spcPts val="35"/>
              </a:spcBef>
            </a:pPr>
            <a:r>
              <a:rPr sz="900" spc="150" dirty="0">
                <a:latin typeface="Arial"/>
                <a:cs typeface="Arial"/>
              </a:rPr>
              <a:t>Nama,</a:t>
            </a:r>
            <a:r>
              <a:rPr sz="900" spc="-85" dirty="0">
                <a:latin typeface="Arial"/>
                <a:cs typeface="Arial"/>
              </a:rPr>
              <a:t> </a:t>
            </a:r>
            <a:r>
              <a:rPr sz="900" spc="90" dirty="0">
                <a:latin typeface="Arial"/>
                <a:cs typeface="Arial"/>
              </a:rPr>
              <a:t>Alamat  </a:t>
            </a:r>
            <a:r>
              <a:rPr sz="900" spc="114" dirty="0">
                <a:latin typeface="Arial"/>
                <a:cs typeface="Arial"/>
              </a:rPr>
              <a:t>"Perempuan"</a:t>
            </a:r>
            <a:endParaRPr sz="900">
              <a:latin typeface="Arial"/>
              <a:cs typeface="Arial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3553477" y="1566172"/>
            <a:ext cx="0" cy="357505"/>
          </a:xfrm>
          <a:custGeom>
            <a:avLst/>
            <a:gdLst/>
            <a:ahLst/>
            <a:cxnLst/>
            <a:rect l="l" t="t" r="r" b="b"/>
            <a:pathLst>
              <a:path h="357505">
                <a:moveTo>
                  <a:pt x="0" y="0"/>
                </a:moveTo>
                <a:lnTo>
                  <a:pt x="0" y="357379"/>
                </a:lnTo>
              </a:path>
            </a:pathLst>
          </a:custGeom>
          <a:ln w="126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514597" y="1923542"/>
            <a:ext cx="90805" cy="60960"/>
          </a:xfrm>
          <a:custGeom>
            <a:avLst/>
            <a:gdLst/>
            <a:ahLst/>
            <a:cxnLst/>
            <a:rect l="l" t="t" r="r" b="b"/>
            <a:pathLst>
              <a:path w="90804" h="60960">
                <a:moveTo>
                  <a:pt x="90677" y="0"/>
                </a:moveTo>
                <a:lnTo>
                  <a:pt x="0" y="0"/>
                </a:lnTo>
                <a:lnTo>
                  <a:pt x="38862" y="60959"/>
                </a:lnTo>
                <a:lnTo>
                  <a:pt x="9067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553477" y="2402847"/>
            <a:ext cx="0" cy="357505"/>
          </a:xfrm>
          <a:custGeom>
            <a:avLst/>
            <a:gdLst/>
            <a:ahLst/>
            <a:cxnLst/>
            <a:rect l="l" t="t" r="r" b="b"/>
            <a:pathLst>
              <a:path h="357505">
                <a:moveTo>
                  <a:pt x="0" y="0"/>
                </a:moveTo>
                <a:lnTo>
                  <a:pt x="0" y="357379"/>
                </a:lnTo>
              </a:path>
            </a:pathLst>
          </a:custGeom>
          <a:ln w="126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514597" y="2760217"/>
            <a:ext cx="90805" cy="60960"/>
          </a:xfrm>
          <a:custGeom>
            <a:avLst/>
            <a:gdLst/>
            <a:ahLst/>
            <a:cxnLst/>
            <a:rect l="l" t="t" r="r" b="b"/>
            <a:pathLst>
              <a:path w="90804" h="60960">
                <a:moveTo>
                  <a:pt x="90677" y="0"/>
                </a:moveTo>
                <a:lnTo>
                  <a:pt x="0" y="0"/>
                </a:lnTo>
                <a:lnTo>
                  <a:pt x="38862" y="60960"/>
                </a:lnTo>
                <a:lnTo>
                  <a:pt x="9067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553477" y="3239522"/>
            <a:ext cx="0" cy="357505"/>
          </a:xfrm>
          <a:custGeom>
            <a:avLst/>
            <a:gdLst/>
            <a:ahLst/>
            <a:cxnLst/>
            <a:rect l="l" t="t" r="r" b="b"/>
            <a:pathLst>
              <a:path h="357504">
                <a:moveTo>
                  <a:pt x="0" y="0"/>
                </a:moveTo>
                <a:lnTo>
                  <a:pt x="0" y="357379"/>
                </a:lnTo>
              </a:path>
            </a:pathLst>
          </a:custGeom>
          <a:ln w="126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514597" y="3596894"/>
            <a:ext cx="90805" cy="60960"/>
          </a:xfrm>
          <a:custGeom>
            <a:avLst/>
            <a:gdLst/>
            <a:ahLst/>
            <a:cxnLst/>
            <a:rect l="l" t="t" r="r" b="b"/>
            <a:pathLst>
              <a:path w="90804" h="60960">
                <a:moveTo>
                  <a:pt x="90677" y="0"/>
                </a:moveTo>
                <a:lnTo>
                  <a:pt x="0" y="0"/>
                </a:lnTo>
                <a:lnTo>
                  <a:pt x="38862" y="60959"/>
                </a:lnTo>
                <a:lnTo>
                  <a:pt x="9067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553477" y="4494535"/>
            <a:ext cx="0" cy="366395"/>
          </a:xfrm>
          <a:custGeom>
            <a:avLst/>
            <a:gdLst/>
            <a:ahLst/>
            <a:cxnLst/>
            <a:rect l="l" t="t" r="r" b="b"/>
            <a:pathLst>
              <a:path h="366395">
                <a:moveTo>
                  <a:pt x="0" y="0"/>
                </a:moveTo>
                <a:lnTo>
                  <a:pt x="0" y="365768"/>
                </a:lnTo>
              </a:path>
            </a:pathLst>
          </a:custGeom>
          <a:ln w="126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514597" y="4851908"/>
            <a:ext cx="90805" cy="60960"/>
          </a:xfrm>
          <a:custGeom>
            <a:avLst/>
            <a:gdLst/>
            <a:ahLst/>
            <a:cxnLst/>
            <a:rect l="l" t="t" r="r" b="b"/>
            <a:pathLst>
              <a:path w="90804" h="60960">
                <a:moveTo>
                  <a:pt x="90677" y="0"/>
                </a:moveTo>
                <a:lnTo>
                  <a:pt x="0" y="0"/>
                </a:lnTo>
                <a:lnTo>
                  <a:pt x="38862" y="60959"/>
                </a:lnTo>
                <a:lnTo>
                  <a:pt x="9067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5628385" y="4050284"/>
            <a:ext cx="90805" cy="60325"/>
          </a:xfrm>
          <a:custGeom>
            <a:avLst/>
            <a:gdLst/>
            <a:ahLst/>
            <a:cxnLst/>
            <a:rect l="l" t="t" r="r" b="b"/>
            <a:pathLst>
              <a:path w="90804" h="60325">
                <a:moveTo>
                  <a:pt x="90677" y="25907"/>
                </a:moveTo>
                <a:lnTo>
                  <a:pt x="0" y="0"/>
                </a:lnTo>
                <a:lnTo>
                  <a:pt x="0" y="60198"/>
                </a:lnTo>
                <a:lnTo>
                  <a:pt x="90677" y="2590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481596" y="5331221"/>
            <a:ext cx="850900" cy="0"/>
          </a:xfrm>
          <a:custGeom>
            <a:avLst/>
            <a:gdLst/>
            <a:ahLst/>
            <a:cxnLst/>
            <a:rect l="l" t="t" r="r" b="b"/>
            <a:pathLst>
              <a:path w="850900">
                <a:moveTo>
                  <a:pt x="0" y="0"/>
                </a:moveTo>
                <a:lnTo>
                  <a:pt x="850398" y="0"/>
                </a:lnTo>
              </a:path>
            </a:pathLst>
          </a:custGeom>
          <a:ln w="851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319014" y="5304535"/>
            <a:ext cx="90805" cy="60960"/>
          </a:xfrm>
          <a:custGeom>
            <a:avLst/>
            <a:gdLst/>
            <a:ahLst/>
            <a:cxnLst/>
            <a:rect l="l" t="t" r="r" b="b"/>
            <a:pathLst>
              <a:path w="90804" h="60960">
                <a:moveTo>
                  <a:pt x="90677" y="26669"/>
                </a:moveTo>
                <a:lnTo>
                  <a:pt x="0" y="0"/>
                </a:lnTo>
                <a:lnTo>
                  <a:pt x="0" y="60960"/>
                </a:lnTo>
                <a:lnTo>
                  <a:pt x="90677" y="266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3553477" y="5748797"/>
            <a:ext cx="0" cy="418465"/>
          </a:xfrm>
          <a:custGeom>
            <a:avLst/>
            <a:gdLst/>
            <a:ahLst/>
            <a:cxnLst/>
            <a:rect l="l" t="t" r="r" b="b"/>
            <a:pathLst>
              <a:path h="418464">
                <a:moveTo>
                  <a:pt x="0" y="0"/>
                </a:moveTo>
                <a:lnTo>
                  <a:pt x="0" y="418337"/>
                </a:lnTo>
              </a:path>
            </a:pathLst>
          </a:custGeom>
          <a:ln w="126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3553477" y="5748797"/>
            <a:ext cx="2784475" cy="418465"/>
          </a:xfrm>
          <a:custGeom>
            <a:avLst/>
            <a:gdLst/>
            <a:ahLst/>
            <a:cxnLst/>
            <a:rect l="l" t="t" r="r" b="b"/>
            <a:pathLst>
              <a:path w="2784475" h="418464">
                <a:moveTo>
                  <a:pt x="2784374" y="0"/>
                </a:moveTo>
                <a:lnTo>
                  <a:pt x="2784374" y="418337"/>
                </a:lnTo>
                <a:lnTo>
                  <a:pt x="0" y="418337"/>
                </a:lnTo>
              </a:path>
            </a:pathLst>
          </a:custGeom>
          <a:ln w="86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2007378" y="2611630"/>
            <a:ext cx="2783840" cy="3974465"/>
          </a:xfrm>
          <a:custGeom>
            <a:avLst/>
            <a:gdLst/>
            <a:ahLst/>
            <a:cxnLst/>
            <a:rect l="l" t="t" r="r" b="b"/>
            <a:pathLst>
              <a:path w="2783840" h="3974465">
                <a:moveTo>
                  <a:pt x="2783601" y="3555504"/>
                </a:moveTo>
                <a:lnTo>
                  <a:pt x="2783601" y="3973841"/>
                </a:lnTo>
                <a:lnTo>
                  <a:pt x="0" y="3973841"/>
                </a:lnTo>
                <a:lnTo>
                  <a:pt x="0" y="0"/>
                </a:lnTo>
                <a:lnTo>
                  <a:pt x="1456181" y="0"/>
                </a:lnTo>
              </a:path>
            </a:pathLst>
          </a:custGeom>
          <a:ln w="112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3437635" y="2576576"/>
            <a:ext cx="116205" cy="78740"/>
          </a:xfrm>
          <a:custGeom>
            <a:avLst/>
            <a:gdLst/>
            <a:ahLst/>
            <a:cxnLst/>
            <a:rect l="l" t="t" r="r" b="b"/>
            <a:pathLst>
              <a:path w="116204" h="78739">
                <a:moveTo>
                  <a:pt x="115824" y="35051"/>
                </a:moveTo>
                <a:lnTo>
                  <a:pt x="0" y="0"/>
                </a:lnTo>
                <a:lnTo>
                  <a:pt x="0" y="78485"/>
                </a:lnTo>
                <a:lnTo>
                  <a:pt x="115824" y="350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4752340" y="5083283"/>
            <a:ext cx="201295" cy="1619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900" spc="80" dirty="0">
                <a:latin typeface="Arial"/>
                <a:cs typeface="Arial"/>
              </a:rPr>
              <a:t>Ya</a:t>
            </a:r>
            <a:endParaRPr sz="9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734391" y="5867339"/>
            <a:ext cx="384175" cy="1619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900" spc="150" dirty="0">
                <a:latin typeface="Arial"/>
                <a:cs typeface="Arial"/>
              </a:rPr>
              <a:t>T</a:t>
            </a:r>
            <a:r>
              <a:rPr sz="900" dirty="0">
                <a:latin typeface="Arial"/>
                <a:cs typeface="Arial"/>
              </a:rPr>
              <a:t>i</a:t>
            </a:r>
            <a:r>
              <a:rPr sz="900" spc="100" dirty="0">
                <a:latin typeface="Arial"/>
                <a:cs typeface="Arial"/>
              </a:rPr>
              <a:t>d</a:t>
            </a:r>
            <a:r>
              <a:rPr sz="900" spc="105" dirty="0">
                <a:latin typeface="Arial"/>
                <a:cs typeface="Arial"/>
              </a:rPr>
              <a:t>a</a:t>
            </a:r>
            <a:r>
              <a:rPr sz="900" spc="240" dirty="0">
                <a:latin typeface="Arial"/>
                <a:cs typeface="Arial"/>
              </a:rPr>
              <a:t>k</a:t>
            </a:r>
            <a:endParaRPr sz="9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4907084" y="3828225"/>
            <a:ext cx="200660" cy="1619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900" spc="75" dirty="0">
                <a:latin typeface="Arial"/>
                <a:cs typeface="Arial"/>
              </a:rPr>
              <a:t>Ya</a:t>
            </a:r>
            <a:endParaRPr sz="9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3734391" y="4559709"/>
            <a:ext cx="384175" cy="1619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900" spc="150" dirty="0">
                <a:latin typeface="Arial"/>
                <a:cs typeface="Arial"/>
              </a:rPr>
              <a:t>T</a:t>
            </a:r>
            <a:r>
              <a:rPr sz="900" dirty="0">
                <a:latin typeface="Arial"/>
                <a:cs typeface="Arial"/>
              </a:rPr>
              <a:t>i</a:t>
            </a:r>
            <a:r>
              <a:rPr sz="900" spc="100" dirty="0">
                <a:latin typeface="Arial"/>
                <a:cs typeface="Arial"/>
              </a:rPr>
              <a:t>d</a:t>
            </a:r>
            <a:r>
              <a:rPr sz="900" spc="105" dirty="0">
                <a:latin typeface="Arial"/>
                <a:cs typeface="Arial"/>
              </a:rPr>
              <a:t>a</a:t>
            </a:r>
            <a:r>
              <a:rPr sz="900" spc="240" dirty="0">
                <a:latin typeface="Arial"/>
                <a:cs typeface="Arial"/>
              </a:rPr>
              <a:t>k</a:t>
            </a:r>
            <a:endParaRPr sz="900">
              <a:latin typeface="Arial"/>
              <a:cs typeface="Arial"/>
            </a:endParaRPr>
          </a:p>
        </p:txBody>
      </p:sp>
      <p:sp>
        <p:nvSpPr>
          <p:cNvPr id="48" name="Footer Placeholder 4"/>
          <p:cNvSpPr>
            <a:spLocks noGrp="1"/>
          </p:cNvSpPr>
          <p:nvPr>
            <p:ph type="ftr" sz="quarter" idx="5"/>
          </p:nvPr>
        </p:nvSpPr>
        <p:spPr>
          <a:xfrm>
            <a:off x="1282700" y="6477456"/>
            <a:ext cx="6400800" cy="215444"/>
          </a:xfrm>
        </p:spPr>
        <p:txBody>
          <a:bodyPr/>
          <a:lstStyle/>
          <a:p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STMIK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Muhammadiyah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 Jakarta.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Moch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.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Arief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Sutisna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S.Kom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.,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M.Kom</a:t>
            </a:r>
            <a:endParaRPr lang="en-US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828802" y="541528"/>
            <a:ext cx="6168390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Contoh Program</a:t>
            </a:r>
            <a:r>
              <a:rPr spc="-95" dirty="0"/>
              <a:t> </a:t>
            </a:r>
            <a:r>
              <a:rPr spc="-5" dirty="0"/>
              <a:t>Flowchart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</TotalTime>
  <Words>747</Words>
  <Application>Microsoft Office PowerPoint</Application>
  <PresentationFormat>Custom</PresentationFormat>
  <Paragraphs>111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Arial Black</vt:lpstr>
      <vt:lpstr>Baskerville Old Face</vt:lpstr>
      <vt:lpstr>Calibri</vt:lpstr>
      <vt:lpstr>Times New Roman</vt:lpstr>
      <vt:lpstr>Wingdings</vt:lpstr>
      <vt:lpstr>Office Theme</vt:lpstr>
      <vt:lpstr>PowerPoint Presentation</vt:lpstr>
      <vt:lpstr>Objectives</vt:lpstr>
      <vt:lpstr>Tahapan Pembuatan Program</vt:lpstr>
      <vt:lpstr>ALGORITMA</vt:lpstr>
      <vt:lpstr>Contoh Algoritma 1</vt:lpstr>
      <vt:lpstr>Contoh Algoritma 2</vt:lpstr>
      <vt:lpstr>Contoh Algoritma 3</vt:lpstr>
      <vt:lpstr>FLOWCHART</vt:lpstr>
      <vt:lpstr>Contoh Program Flowchart</vt:lpstr>
      <vt:lpstr>Simbol-simbol Flowchart</vt:lpstr>
      <vt:lpstr>Simbol-simbol Flowchart</vt:lpstr>
      <vt:lpstr>Simbol-simbol Flowchart – Cont.</vt:lpstr>
      <vt:lpstr>Pembuatan Flowchart</vt:lpstr>
      <vt:lpstr>Pembuatan Flowchart – cont.</vt:lpstr>
      <vt:lpstr>Contoh 1 Flowchart</vt:lpstr>
      <vt:lpstr>Contoh 2 Flowchart</vt:lpstr>
      <vt:lpstr>Latihan Soal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Algoritma dan Flowchart</dc:title>
  <dc:creator>Elektronika</dc:creator>
  <cp:lastModifiedBy>Rievs</cp:lastModifiedBy>
  <cp:revision>4</cp:revision>
  <dcterms:created xsi:type="dcterms:W3CDTF">2020-03-10T05:53:30Z</dcterms:created>
  <dcterms:modified xsi:type="dcterms:W3CDTF">2020-03-10T12:16:04Z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2007-08-31T00:00:00Z</vt:filetime>
  </property>
  <property fmtid="{D5CDD505-2E9C-101B-9397-08002B2CF9AE}" pid="3" name="Creator">
    <vt:lpwstr>Acrobat PDFMaker 7.0 for PowerPoint</vt:lpwstr>
  </property>
  <property fmtid="{D5CDD505-2E9C-101B-9397-08002B2CF9AE}" pid="4" name="LastSaved">
    <vt:filetime>2020-03-10T00:00:00Z</vt:filetime>
  </property>
</Properties>
</file>