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6"/>
  </p:notesMasterIdLst>
  <p:sldIdLst>
    <p:sldId id="256" r:id="rId2"/>
    <p:sldId id="259" r:id="rId3"/>
    <p:sldId id="282" r:id="rId4"/>
    <p:sldId id="283" r:id="rId5"/>
    <p:sldId id="257" r:id="rId6"/>
    <p:sldId id="277" r:id="rId7"/>
    <p:sldId id="280" r:id="rId8"/>
    <p:sldId id="281" r:id="rId9"/>
    <p:sldId id="258" r:id="rId10"/>
    <p:sldId id="278" r:id="rId11"/>
    <p:sldId id="27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71" r:id="rId21"/>
    <p:sldId id="273" r:id="rId22"/>
    <p:sldId id="274" r:id="rId23"/>
    <p:sldId id="275" r:id="rId24"/>
    <p:sldId id="276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E1734A-337F-48C1-8A3F-B955642D8B86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469ED6-5567-489B-B1E4-5B1A2CF697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05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469ED6-5567-489B-B1E4-5B1A2CF697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85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E523E-0974-442C-8BAE-3B267C31EE96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0CC78-88DC-413F-BD31-7F6258804F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60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D5E68-CAA5-4635-A9F3-67FD68906BA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C921E-895B-490D-9561-E41D180494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58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D5E68-CAA5-4635-A9F3-67FD68906BA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C921E-895B-490D-9561-E41D180494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140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D5E68-CAA5-4635-A9F3-67FD68906BA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C921E-895B-490D-9561-E41D180494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395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D5E68-CAA5-4635-A9F3-67FD68906BA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C921E-895B-490D-9561-E41D180494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29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2D5E68-CAA5-4635-A9F3-67FD68906BA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C921E-895B-490D-9561-E41D180494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98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A8CE1A-C04D-4F61-93F0-F003C77EF894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60F7BD-9EDB-4835-844C-D8D0505DE0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767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B2683E-DE57-4B02-A068-B00A213A250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13EA9E-6460-487C-975A-4EE3457D62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929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79D7F0-B20B-4BB8-B5C3-C0278575B0EB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6D3585-CF62-41FE-AE47-9B7F7116C4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3411574-5C19-46C5-8EB9-5D38A707D375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2E128B-ACCB-4596-9750-DB4CF23ACB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3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67DD3A-8B5B-43B3-952C-B8023B42A36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C483FB-0842-4E08-AA2F-68762DEF4B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503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153841-A815-4C47-A71C-0A9C5ED689D0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A5B975-9120-409E-B95D-B1A7323411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721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153477-0E56-45BA-AF08-6F040FA24243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E1B85-9F97-4FB6-94DC-03F282E797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1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FF3DE7-F9AB-47F5-86D3-49401E2AB32F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D7263-8C59-4438-9B63-FFECE55E5E0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2AB165-C0C4-4CC6-916C-9CDB25DEEE44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94C808-B059-4063-877C-DDF7E2502B5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F8E4CF-0BA5-4B7A-97B9-4644F020F4BF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155D7-6D43-48DF-ADDB-8936CAE9DC3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52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A2D5E68-CAA5-4635-A9F3-67FD68906BA8}" type="datetimeFigureOut">
              <a:rPr lang="en-US" smtClean="0"/>
              <a:pPr>
                <a:defRPr/>
              </a:pPr>
              <a:t>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EEC921E-895B-490D-9561-E41D180494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045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447800" y="2743200"/>
            <a:ext cx="7010400" cy="857250"/>
          </a:xfrm>
        </p:spPr>
        <p:txBody>
          <a:bodyPr/>
          <a:lstStyle/>
          <a:p>
            <a:pPr eaLnBrk="1" hangingPunct="1"/>
            <a:r>
              <a:rPr lang="en-US" dirty="0" smtClean="0"/>
              <a:t>Use Case Diagram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Identifikasi Actor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299" y="1524000"/>
            <a:ext cx="7086601" cy="408781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actor – actor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menjawab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pertanyaan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kehadiran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/PL yang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sedang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dikembangkan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siapa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/PL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dikembangkan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user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/PL?</a:t>
            </a:r>
          </a:p>
          <a:p>
            <a:pPr marL="914400" lvl="1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6934201" cy="388077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demikian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analisi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menemukan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berelasi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kehadiran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/PL yang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dikembangkan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semuanya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actor,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memilihnya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memperhatikan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objek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kehadiran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/PL.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09599" y="1447800"/>
            <a:ext cx="7086601" cy="388077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Use case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actor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masing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berdiri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sendiri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terhubung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dikenal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model UML,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Asosiasi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Cakupan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(include relationship)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Perluasan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(extend relationship)</a:t>
            </a:r>
          </a:p>
          <a:p>
            <a:pPr lvl="1" eaLnBrk="1" hangingPunct="1">
              <a:buFont typeface="Wingdings" pitchFamily="2" charset="2"/>
              <a:buChar char="§"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Generalisasi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Relasi Asosiasi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914400" y="1447801"/>
            <a:ext cx="6347714" cy="2057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terjasi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actor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use case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UML,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asosiasi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digambarkan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garis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lurus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kepala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panah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salah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ujungnya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2" name="Picture 2"/>
          <p:cNvPicPr>
            <a:picLocks noChangeAspect="1" noChangeArrowheads="1"/>
          </p:cNvPicPr>
          <p:nvPr/>
        </p:nvPicPr>
        <p:blipFill>
          <a:blip r:embed="rId2"/>
          <a:srcRect l="40533" t="20203" r="36748" b="57910"/>
          <a:stretch>
            <a:fillRect/>
          </a:stretch>
        </p:blipFill>
        <p:spPr bwMode="auto">
          <a:xfrm>
            <a:off x="1905000" y="3657600"/>
            <a:ext cx="480060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Include Relationship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447800"/>
            <a:ext cx="7238999" cy="388077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X include Y </a:t>
            </a:r>
            <a:r>
              <a:rPr lang="en-US" sz="2400" dirty="0" err="1" smtClean="0"/>
              <a:t>berarti</a:t>
            </a:r>
            <a:r>
              <a:rPr lang="en-US" sz="2400" dirty="0" smtClean="0"/>
              <a:t> use  case X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use case  Y </a:t>
            </a:r>
            <a:r>
              <a:rPr lang="en-US" sz="2400" dirty="0" err="1" smtClean="0"/>
              <a:t>sepenuhnya</a:t>
            </a:r>
            <a:r>
              <a:rPr lang="en-US" sz="2400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salah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berikut</a:t>
            </a:r>
            <a:r>
              <a:rPr lang="en-US" sz="2400" dirty="0" smtClean="0"/>
              <a:t> :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err="1" smtClean="0"/>
              <a:t>Jika</a:t>
            </a:r>
            <a:r>
              <a:rPr lang="en-US" sz="2000" dirty="0" smtClean="0"/>
              <a:t> </a:t>
            </a:r>
            <a:r>
              <a:rPr lang="en-US" sz="2000" dirty="0" err="1" smtClean="0"/>
              <a:t>dua</a:t>
            </a:r>
            <a:r>
              <a:rPr lang="en-US" sz="2000" dirty="0" smtClean="0"/>
              <a:t> / </a:t>
            </a:r>
            <a:r>
              <a:rPr lang="en-US" sz="2000" dirty="0" err="1" smtClean="0"/>
              <a:t>lebih</a:t>
            </a:r>
            <a:r>
              <a:rPr lang="en-US" sz="2000" dirty="0" smtClean="0"/>
              <a:t> use case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</a:t>
            </a:r>
            <a:r>
              <a:rPr lang="en-US" sz="2000" dirty="0" err="1" smtClean="0"/>
              <a:t>sejumlah</a:t>
            </a:r>
            <a:r>
              <a:rPr lang="en-US" sz="2000" dirty="0" smtClean="0"/>
              <a:t> </a:t>
            </a:r>
            <a:r>
              <a:rPr lang="en-US" sz="2000" dirty="0" err="1" smtClean="0"/>
              <a:t>besar</a:t>
            </a:r>
            <a:r>
              <a:rPr lang="en-US" sz="2000" dirty="0" smtClean="0"/>
              <a:t> </a:t>
            </a:r>
            <a:r>
              <a:rPr lang="en-US" sz="2000" dirty="0" err="1" smtClean="0"/>
              <a:t>fungsi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identik</a:t>
            </a:r>
            <a:r>
              <a:rPr lang="en-US" sz="2000" dirty="0" smtClean="0"/>
              <a:t>, </a:t>
            </a:r>
            <a:r>
              <a:rPr lang="en-US" sz="2000" dirty="0" err="1" smtClean="0"/>
              <a:t>fungsionalitas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dipisahkan</a:t>
            </a:r>
            <a:r>
              <a:rPr lang="en-US" sz="2000" dirty="0" smtClean="0"/>
              <a:t>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suatu</a:t>
            </a:r>
            <a:r>
              <a:rPr lang="en-US" sz="2000" dirty="0" smtClean="0"/>
              <a:t> use case </a:t>
            </a:r>
            <a:r>
              <a:rPr lang="en-US" sz="2000" dirty="0" err="1" smtClean="0"/>
              <a:t>tersendiri</a:t>
            </a:r>
            <a:r>
              <a:rPr lang="en-US" sz="2000" dirty="0" smtClean="0"/>
              <a:t>. </a:t>
            </a:r>
            <a:r>
              <a:rPr lang="en-US" sz="2000" dirty="0" err="1" smtClean="0"/>
              <a:t>Masing</a:t>
            </a:r>
            <a:r>
              <a:rPr lang="en-US" sz="2000" dirty="0" smtClean="0"/>
              <a:t> – </a:t>
            </a:r>
            <a:r>
              <a:rPr lang="en-US" sz="2000" dirty="0" err="1" smtClean="0"/>
              <a:t>masing</a:t>
            </a:r>
            <a:r>
              <a:rPr lang="en-US" sz="2000" dirty="0" smtClean="0"/>
              <a:t> use case yang lain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 include relationship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use case yang </a:t>
            </a:r>
            <a:r>
              <a:rPr lang="en-US" sz="2000" dirty="0" err="1" smtClean="0"/>
              <a:t>baru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6934200" cy="2438400"/>
          </a:xfrm>
        </p:spPr>
        <p:txBody>
          <a:bodyPr>
            <a:noAutofit/>
          </a:bodyPr>
          <a:lstStyle/>
          <a:p>
            <a:pPr marL="742950" lvl="2" indent="-342900" eaLnBrk="1" hangingPunct="1">
              <a:buFont typeface="Courier New" pitchFamily="49" charset="0"/>
              <a:buChar char="o"/>
            </a:pPr>
            <a:r>
              <a:rPr lang="en-US" sz="2400" smtClean="0"/>
              <a:t>Include Relationship sangat membantu saat suatu use case memiliki sejumlah besar fungsionalitas. Dalam hal ini, include relationship dapat digunakan untuk memecahkannya dan memodelkannya menjadi dua/lebih use case yang lebih kecil</a:t>
            </a:r>
          </a:p>
          <a:p>
            <a:pPr marL="742950" lvl="2" indent="-342900" eaLnBrk="1" hangingPunct="1">
              <a:buFont typeface="Courier New" pitchFamily="49" charset="0"/>
              <a:buChar char="o"/>
            </a:pPr>
            <a:endParaRPr lang="en-US" sz="2400" smtClean="0"/>
          </a:p>
          <a:p>
            <a:pPr eaLnBrk="1" hangingPunct="1"/>
            <a:endParaRPr lang="en-US" sz="3200" smtClean="0"/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 l="42427" t="31989" r="28229" b="51175"/>
          <a:stretch>
            <a:fillRect/>
          </a:stretch>
        </p:blipFill>
        <p:spPr bwMode="auto">
          <a:xfrm>
            <a:off x="1219200" y="3962400"/>
            <a:ext cx="5668963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Extends Relationship</a:t>
            </a:r>
          </a:p>
        </p:txBody>
      </p:sp>
      <p:sp>
        <p:nvSpPr>
          <p:cNvPr id="1024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7010401" cy="159477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b="1" dirty="0" smtClean="0"/>
              <a:t>Y extend X </a:t>
            </a:r>
            <a:r>
              <a:rPr lang="en-US" sz="2400" b="1" dirty="0" err="1" smtClean="0"/>
              <a:t>berarti</a:t>
            </a:r>
            <a:r>
              <a:rPr lang="en-US" sz="2400" b="1" dirty="0" smtClean="0"/>
              <a:t> use  case X </a:t>
            </a:r>
            <a:r>
              <a:rPr lang="en-US" sz="2400" b="1" dirty="0" err="1" smtClean="0"/>
              <a:t>menggunakan</a:t>
            </a:r>
            <a:r>
              <a:rPr lang="en-US" sz="2400" b="1" dirty="0" smtClean="0"/>
              <a:t> use case  Y </a:t>
            </a:r>
            <a:r>
              <a:rPr lang="en-US" sz="2400" b="1" dirty="0" err="1" smtClean="0"/>
              <a:t>secara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opsional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tergantung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keputusan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saat</a:t>
            </a:r>
            <a:r>
              <a:rPr lang="en-US" sz="2400" b="1" dirty="0" smtClean="0"/>
              <a:t> runtime  </a:t>
            </a:r>
            <a:r>
              <a:rPr lang="en-US" sz="2400" b="1" dirty="0" err="1" smtClean="0"/>
              <a:t>atau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implementasi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</a:t>
            </a:r>
            <a:r>
              <a:rPr lang="en-US" sz="2400" b="1" dirty="0" smtClean="0"/>
              <a:t>)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/>
          <a:srcRect l="42429" t="28622" r="29175" b="51175"/>
          <a:stretch>
            <a:fillRect/>
          </a:stretch>
        </p:blipFill>
        <p:spPr bwMode="auto">
          <a:xfrm>
            <a:off x="925955" y="3810000"/>
            <a:ext cx="5715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990600"/>
            <a:ext cx="6934200" cy="388077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Use Case “</a:t>
            </a:r>
            <a:r>
              <a:rPr lang="en-US" sz="2400" dirty="0" err="1" smtClean="0"/>
              <a:t>Memeriksa</a:t>
            </a:r>
            <a:r>
              <a:rPr lang="en-US" sz="2400" dirty="0" smtClean="0"/>
              <a:t> </a:t>
            </a:r>
            <a:r>
              <a:rPr lang="en-US" sz="2400" dirty="0" err="1" smtClean="0"/>
              <a:t>Kredit</a:t>
            </a:r>
            <a:r>
              <a:rPr lang="en-US" sz="2400" dirty="0" smtClean="0"/>
              <a:t>”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hubungan</a:t>
            </a:r>
            <a:r>
              <a:rPr lang="en-US" sz="2400" dirty="0" smtClean="0"/>
              <a:t> extend relationship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use case “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</a:t>
            </a:r>
            <a:r>
              <a:rPr lang="en-US" sz="2400" dirty="0" err="1" smtClean="0"/>
              <a:t>Pemesanan</a:t>
            </a:r>
            <a:r>
              <a:rPr lang="en-US" sz="2400" dirty="0" smtClean="0"/>
              <a:t>”.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/>
              <a:t>Sementara</a:t>
            </a:r>
            <a:r>
              <a:rPr lang="en-US" sz="2400" dirty="0" smtClean="0"/>
              <a:t> use case “</a:t>
            </a:r>
            <a:r>
              <a:rPr lang="en-US" sz="2400" dirty="0" err="1" smtClean="0"/>
              <a:t>Mengubah</a:t>
            </a:r>
            <a:r>
              <a:rPr lang="en-US" sz="2400" dirty="0" smtClean="0"/>
              <a:t> </a:t>
            </a:r>
            <a:r>
              <a:rPr lang="en-US" sz="2400" dirty="0" err="1" smtClean="0"/>
              <a:t>Pemesanan</a:t>
            </a:r>
            <a:r>
              <a:rPr lang="en-US" sz="2400" dirty="0" smtClean="0"/>
              <a:t>” </a:t>
            </a:r>
            <a:r>
              <a:rPr lang="en-US" sz="2400" dirty="0" err="1" smtClean="0"/>
              <a:t>berjalan</a:t>
            </a:r>
            <a:r>
              <a:rPr lang="en-US" sz="2400" dirty="0" smtClean="0"/>
              <a:t>, use case “</a:t>
            </a:r>
            <a:r>
              <a:rPr lang="en-US" sz="2400" dirty="0" err="1" smtClean="0"/>
              <a:t>Memeriksa</a:t>
            </a:r>
            <a:r>
              <a:rPr lang="en-US" sz="2400" dirty="0" smtClean="0"/>
              <a:t> </a:t>
            </a:r>
            <a:r>
              <a:rPr lang="en-US" sz="2400" dirty="0" err="1" smtClean="0"/>
              <a:t>Kredit</a:t>
            </a:r>
            <a:r>
              <a:rPr lang="en-US" sz="2400" dirty="0" smtClean="0"/>
              <a:t>” </a:t>
            </a:r>
            <a:r>
              <a:rPr lang="en-US" sz="2400" dirty="0" err="1" smtClean="0"/>
              <a:t>berjalan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pemesanan</a:t>
            </a:r>
            <a:r>
              <a:rPr lang="en-US" sz="2400" dirty="0" smtClean="0"/>
              <a:t> </a:t>
            </a:r>
            <a:r>
              <a:rPr lang="en-US" sz="2400" dirty="0" err="1" smtClean="0"/>
              <a:t>berubah</a:t>
            </a:r>
            <a:r>
              <a:rPr lang="en-US" sz="2400" dirty="0" smtClean="0"/>
              <a:t>. </a:t>
            </a:r>
            <a:r>
              <a:rPr lang="en-US" sz="2400" dirty="0" err="1" smtClean="0"/>
              <a:t>Jika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pemesanan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berubah</a:t>
            </a:r>
            <a:r>
              <a:rPr lang="en-US" sz="2400" dirty="0" smtClean="0"/>
              <a:t>, use case “</a:t>
            </a:r>
            <a:r>
              <a:rPr lang="en-US" sz="2400" dirty="0" err="1" smtClean="0"/>
              <a:t>Memeriksa</a:t>
            </a:r>
            <a:r>
              <a:rPr lang="en-US" sz="2400" dirty="0" smtClean="0"/>
              <a:t> </a:t>
            </a:r>
            <a:r>
              <a:rPr lang="en-US" sz="2400" dirty="0" err="1" smtClean="0"/>
              <a:t>Kredit</a:t>
            </a:r>
            <a:r>
              <a:rPr lang="en-US" sz="2400" dirty="0" smtClean="0"/>
              <a:t>”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berjalan</a:t>
            </a:r>
            <a:r>
              <a:rPr lang="en-US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Relasi Generalisasi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6858000" cy="3880773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 smtClean="0"/>
              <a:t>Generalisasi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memperlihatkan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beberapa</a:t>
            </a:r>
            <a:r>
              <a:rPr lang="en-US" sz="2400" dirty="0" smtClean="0"/>
              <a:t> </a:t>
            </a:r>
            <a:r>
              <a:rPr lang="en-US" sz="2400" dirty="0" err="1" smtClean="0"/>
              <a:t>aktor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use case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sesuatu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bersifat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400" dirty="0" err="1" smtClean="0"/>
              <a:t>Hubungan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induk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 </a:t>
            </a:r>
            <a:r>
              <a:rPr lang="en-US" sz="2400" dirty="0" err="1" smtClean="0"/>
              <a:t>anak</a:t>
            </a:r>
            <a:r>
              <a:rPr lang="en-US" sz="2400" dirty="0" smtClean="0"/>
              <a:t> </a:t>
            </a:r>
            <a:r>
              <a:rPr lang="en-US" sz="2400" dirty="0" err="1" smtClean="0"/>
              <a:t>dimana</a:t>
            </a:r>
            <a:r>
              <a:rPr lang="en-US" sz="2400" dirty="0" smtClean="0"/>
              <a:t> </a:t>
            </a:r>
            <a:r>
              <a:rPr lang="en-US" sz="2400" dirty="0" err="1" smtClean="0"/>
              <a:t>anak</a:t>
            </a:r>
            <a:r>
              <a:rPr lang="en-US" sz="2400" dirty="0" smtClean="0"/>
              <a:t> </a:t>
            </a:r>
            <a:r>
              <a:rPr lang="en-US" sz="2400" dirty="0" err="1" smtClean="0"/>
              <a:t>mewarisi</a:t>
            </a:r>
            <a:r>
              <a:rPr lang="en-US" sz="2400" dirty="0" smtClean="0"/>
              <a:t> </a:t>
            </a:r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 method 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induk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 </a:t>
            </a:r>
            <a:r>
              <a:rPr lang="en-US" sz="2400" dirty="0" err="1" smtClean="0"/>
              <a:t>Induk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root / base</a:t>
            </a:r>
          </a:p>
          <a:p>
            <a:pPr eaLnBrk="1" hangingPunct="1"/>
            <a:r>
              <a:rPr lang="en-US" sz="2400" dirty="0" smtClean="0"/>
              <a:t> </a:t>
            </a:r>
            <a:r>
              <a:rPr lang="en-US" sz="2800" dirty="0" smtClean="0"/>
              <a:t>Class</a:t>
            </a:r>
            <a:r>
              <a:rPr lang="en-US" sz="2400" dirty="0" smtClean="0"/>
              <a:t> yang 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anak</a:t>
            </a:r>
            <a:r>
              <a:rPr lang="en-US" sz="2400" dirty="0" smtClean="0"/>
              <a:t> 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leaf</a:t>
            </a:r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219200"/>
            <a:ext cx="6348413" cy="3569239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smtClean="0"/>
              <a:t>USDP </a:t>
            </a:r>
            <a:br>
              <a:rPr lang="en-US" sz="3600" smtClean="0"/>
            </a:br>
            <a:r>
              <a:rPr lang="en-US" sz="3600" smtClean="0"/>
              <a:t>(Unified Software Development Process)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USDP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kerja</a:t>
            </a:r>
            <a:r>
              <a:rPr lang="en-US" sz="2400" dirty="0" smtClean="0"/>
              <a:t> </a:t>
            </a:r>
            <a:r>
              <a:rPr lang="en-US" sz="2400" dirty="0" err="1" smtClean="0"/>
              <a:t>pengembangan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/PL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–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pemrograman</a:t>
            </a:r>
            <a:r>
              <a:rPr lang="en-US" sz="2400" dirty="0" smtClean="0"/>
              <a:t> </a:t>
            </a:r>
            <a:r>
              <a:rPr lang="en-US" sz="2400" dirty="0" err="1" smtClean="0"/>
              <a:t>berorientasi</a:t>
            </a:r>
            <a:r>
              <a:rPr lang="en-US" sz="2400" dirty="0" smtClean="0"/>
              <a:t> </a:t>
            </a:r>
            <a:r>
              <a:rPr lang="en-US" sz="2400" dirty="0" err="1" smtClean="0"/>
              <a:t>objek</a:t>
            </a:r>
            <a:r>
              <a:rPr lang="en-US" sz="2400" dirty="0" smtClean="0"/>
              <a:t>, yang </a:t>
            </a:r>
            <a:r>
              <a:rPr lang="en-US" sz="2400" dirty="0" err="1" smtClean="0"/>
              <a:t>prosesnya</a:t>
            </a:r>
            <a:r>
              <a:rPr lang="en-US" sz="2400" dirty="0" smtClean="0"/>
              <a:t> </a:t>
            </a:r>
            <a:r>
              <a:rPr lang="en-US" sz="2400" dirty="0" err="1" smtClean="0"/>
              <a:t>diawali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pembuatan</a:t>
            </a:r>
            <a:r>
              <a:rPr lang="en-US" sz="2400" dirty="0" smtClean="0"/>
              <a:t> diagram use case.</a:t>
            </a:r>
          </a:p>
          <a:p>
            <a:pPr eaLnBrk="1" hangingPunct="1"/>
            <a:r>
              <a:rPr lang="en-US" sz="2400" dirty="0" err="1" smtClean="0"/>
              <a:t>Sasaran</a:t>
            </a:r>
            <a:r>
              <a:rPr lang="en-US" sz="2400" dirty="0" smtClean="0"/>
              <a:t> USDP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memandu</a:t>
            </a:r>
            <a:r>
              <a:rPr lang="en-US" sz="2400" dirty="0" smtClean="0"/>
              <a:t> para </a:t>
            </a:r>
            <a:r>
              <a:rPr lang="en-US" sz="2400" dirty="0" err="1" smtClean="0"/>
              <a:t>analis</a:t>
            </a:r>
            <a:r>
              <a:rPr lang="en-US" sz="2400" dirty="0" smtClean="0"/>
              <a:t> 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pemrogram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mengimplementasikan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aplikasi</a:t>
            </a:r>
            <a:r>
              <a:rPr lang="en-US" sz="2400" dirty="0" smtClean="0"/>
              <a:t>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kebutuhan</a:t>
            </a:r>
            <a:r>
              <a:rPr lang="en-US" sz="2400" dirty="0" smtClean="0"/>
              <a:t> user.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Use Case Diagram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800" dirty="0" err="1" smtClean="0"/>
              <a:t>Studi</a:t>
            </a:r>
            <a:r>
              <a:rPr lang="en-US" sz="2800" dirty="0" smtClean="0"/>
              <a:t> </a:t>
            </a:r>
            <a:r>
              <a:rPr lang="en-US" sz="2800" dirty="0" err="1" smtClean="0"/>
              <a:t>Kasus</a:t>
            </a:r>
            <a:r>
              <a:rPr lang="en-US" sz="2800" dirty="0" smtClean="0"/>
              <a:t> ATM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800" dirty="0" err="1" smtClean="0"/>
              <a:t>Buat</a:t>
            </a:r>
            <a:r>
              <a:rPr lang="en-US" sz="2800" dirty="0" smtClean="0"/>
              <a:t> </a:t>
            </a:r>
            <a:r>
              <a:rPr lang="en-US" sz="2800" dirty="0" err="1" smtClean="0"/>
              <a:t>Skenarionya</a:t>
            </a:r>
            <a:endParaRPr lang="en-US" sz="2800" dirty="0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800" dirty="0" err="1" smtClean="0"/>
              <a:t>Buat</a:t>
            </a:r>
            <a:r>
              <a:rPr lang="en-US" sz="2800" dirty="0" smtClean="0"/>
              <a:t> Use </a:t>
            </a:r>
            <a:r>
              <a:rPr lang="en-US" sz="2800" dirty="0" err="1" smtClean="0"/>
              <a:t>Casenya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Skenario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6347714" cy="3880773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Arial" charset="0"/>
              <a:buNone/>
            </a:pPr>
            <a:r>
              <a:rPr lang="en-US" sz="2400" dirty="0" err="1" smtClean="0"/>
              <a:t>Nama</a:t>
            </a:r>
            <a:r>
              <a:rPr lang="en-US" sz="2400" dirty="0" smtClean="0"/>
              <a:t> Use Case : </a:t>
            </a:r>
            <a:r>
              <a:rPr lang="en-US" sz="2400" dirty="0" err="1" smtClean="0"/>
              <a:t>Usulan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endParaRPr lang="en-US" sz="2400" dirty="0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400" dirty="0" err="1" smtClean="0"/>
              <a:t>Nasabah</a:t>
            </a:r>
            <a:r>
              <a:rPr lang="en-US" sz="2400" dirty="0" smtClean="0"/>
              <a:t> </a:t>
            </a:r>
            <a:r>
              <a:rPr lang="en-US" sz="2400" dirty="0" err="1" smtClean="0"/>
              <a:t>memasukkan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kartu</a:t>
            </a:r>
            <a:r>
              <a:rPr lang="en-US" sz="2400" dirty="0" smtClean="0"/>
              <a:t> ATM </a:t>
            </a:r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400" dirty="0" err="1" smtClean="0"/>
              <a:t>Nasabah</a:t>
            </a:r>
            <a:r>
              <a:rPr lang="en-US" sz="2400" dirty="0" smtClean="0"/>
              <a:t> </a:t>
            </a:r>
            <a:r>
              <a:rPr lang="en-US" sz="2400" dirty="0" err="1" smtClean="0"/>
              <a:t>mendapat</a:t>
            </a:r>
            <a:r>
              <a:rPr lang="en-US" sz="2400" dirty="0" smtClean="0"/>
              <a:t> </a:t>
            </a:r>
            <a:r>
              <a:rPr lang="en-US" sz="2400" dirty="0" err="1" smtClean="0"/>
              <a:t>keterangan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usulan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di </a:t>
            </a:r>
            <a:r>
              <a:rPr lang="en-US" sz="2400" dirty="0" err="1" smtClean="0"/>
              <a:t>terima</a:t>
            </a:r>
            <a:endParaRPr lang="en-US" sz="2400" dirty="0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400" dirty="0" smtClean="0"/>
              <a:t>ATM </a:t>
            </a:r>
            <a:r>
              <a:rPr lang="en-US" sz="2400" dirty="0" err="1" smtClean="0"/>
              <a:t>bertanya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endParaRPr lang="en-US" sz="2400" dirty="0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400" dirty="0" err="1" smtClean="0"/>
              <a:t>Nasabah</a:t>
            </a:r>
            <a:r>
              <a:rPr lang="en-US" sz="2400" dirty="0" smtClean="0"/>
              <a:t> </a:t>
            </a:r>
            <a:r>
              <a:rPr lang="en-US" sz="2400" dirty="0" err="1" smtClean="0"/>
              <a:t>memasukkan</a:t>
            </a:r>
            <a:r>
              <a:rPr lang="en-US" sz="2400" dirty="0" smtClean="0"/>
              <a:t> </a:t>
            </a:r>
            <a:r>
              <a:rPr lang="en-US" sz="2400" dirty="0" err="1" smtClean="0"/>
              <a:t>tipe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endParaRPr lang="en-US" sz="2400" dirty="0" smtClean="0"/>
          </a:p>
          <a:p>
            <a:pPr marL="514350" indent="-514350" eaLnBrk="1" hangingPunct="1">
              <a:buFont typeface="Arial" charset="0"/>
              <a:buAutoNum type="arabicPeriod"/>
            </a:pPr>
            <a:r>
              <a:rPr lang="en-US" sz="2400" dirty="0" err="1" smtClean="0"/>
              <a:t>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dilaksanakan</a:t>
            </a:r>
            <a:endParaRPr lang="en-US" sz="2400" dirty="0" smtClean="0"/>
          </a:p>
          <a:p>
            <a:pPr marL="514350" indent="-514350" eaLnBrk="1" hangingPunct="1">
              <a:buFont typeface="Arial" charset="0"/>
              <a:buAutoNum type="arabicPeriod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7010400" cy="414496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2800" dirty="0" err="1" smtClean="0"/>
              <a:t>Nama</a:t>
            </a:r>
            <a:r>
              <a:rPr lang="en-US" sz="2800" dirty="0" smtClean="0"/>
              <a:t> Use Case : PIN Salah</a:t>
            </a:r>
          </a:p>
          <a:p>
            <a:pPr algn="just" eaLnBrk="1" hangingPunct="1">
              <a:buFont typeface="Arial" charset="0"/>
              <a:buNone/>
            </a:pPr>
            <a:r>
              <a:rPr lang="en-US" sz="2800" dirty="0" smtClean="0"/>
              <a:t>	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PIN yang </a:t>
            </a:r>
            <a:r>
              <a:rPr lang="en-US" sz="2800" dirty="0" err="1" smtClean="0"/>
              <a:t>dimasukkan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sah</a:t>
            </a:r>
            <a:r>
              <a:rPr lang="en-US" sz="2800" dirty="0" smtClean="0"/>
              <a:t>,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mesin</a:t>
            </a:r>
            <a:r>
              <a:rPr lang="en-US" sz="2800" dirty="0" smtClean="0"/>
              <a:t> ATM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menampilkan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sesuai</a:t>
            </a:r>
            <a:endParaRPr lang="en-US" sz="2800" dirty="0" smtClean="0"/>
          </a:p>
          <a:p>
            <a:pPr algn="just" eaLnBrk="1" hangingPunct="1">
              <a:buFont typeface="Arial" charset="0"/>
              <a:buNone/>
            </a:pPr>
            <a:endParaRPr lang="en-US" sz="2800" dirty="0" smtClean="0"/>
          </a:p>
          <a:p>
            <a:pPr eaLnBrk="1" hangingPunct="1">
              <a:buFont typeface="Arial" charset="0"/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2"/>
          <a:srcRect l="39824" t="11458" r="6882" b="44792"/>
          <a:stretch>
            <a:fillRect/>
          </a:stretch>
        </p:blipFill>
        <p:spPr bwMode="auto">
          <a:xfrm>
            <a:off x="177800" y="1981200"/>
            <a:ext cx="8585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Latihan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347714" cy="388077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Studi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Restoran</a:t>
            </a:r>
            <a:r>
              <a:rPr lang="en-US" sz="2400" dirty="0" smtClean="0"/>
              <a:t> / </a:t>
            </a:r>
            <a:r>
              <a:rPr lang="en-US" sz="2400" dirty="0" err="1" smtClean="0"/>
              <a:t>Rumah</a:t>
            </a:r>
            <a:r>
              <a:rPr lang="en-US" sz="2400" dirty="0" smtClean="0"/>
              <a:t> </a:t>
            </a:r>
            <a:r>
              <a:rPr lang="en-US" sz="2400" dirty="0" err="1" smtClean="0"/>
              <a:t>Makan</a:t>
            </a:r>
            <a:endParaRPr lang="en-US" sz="2400" dirty="0" smtClean="0"/>
          </a:p>
          <a:p>
            <a:r>
              <a:rPr lang="en-US" sz="2400" dirty="0" err="1" smtClean="0"/>
              <a:t>Memiliki</a:t>
            </a:r>
            <a:r>
              <a:rPr lang="en-US" sz="2400" dirty="0" smtClean="0"/>
              <a:t> 3 </a:t>
            </a:r>
            <a:r>
              <a:rPr lang="en-US" sz="2400" dirty="0" err="1" smtClean="0"/>
              <a:t>aktor</a:t>
            </a:r>
            <a:endParaRPr lang="en-US" sz="2400" dirty="0" smtClean="0"/>
          </a:p>
          <a:p>
            <a:pPr lvl="1"/>
            <a:r>
              <a:rPr lang="en-US" sz="2000" dirty="0" err="1" smtClean="0"/>
              <a:t>Pelayan</a:t>
            </a:r>
            <a:r>
              <a:rPr lang="en-US" sz="2000" dirty="0" smtClean="0"/>
              <a:t> (waiter)</a:t>
            </a:r>
          </a:p>
          <a:p>
            <a:pPr lvl="1"/>
            <a:r>
              <a:rPr lang="en-US" sz="2000" dirty="0" smtClean="0"/>
              <a:t>Koki / </a:t>
            </a:r>
            <a:r>
              <a:rPr lang="en-US" sz="2000" dirty="0" err="1" smtClean="0"/>
              <a:t>Juru</a:t>
            </a:r>
            <a:r>
              <a:rPr lang="en-US" sz="2000" dirty="0" smtClean="0"/>
              <a:t> </a:t>
            </a:r>
            <a:r>
              <a:rPr lang="en-US" sz="2000" dirty="0" err="1" smtClean="0"/>
              <a:t>Masak</a:t>
            </a:r>
            <a:endParaRPr lang="en-US" sz="2000" dirty="0" smtClean="0"/>
          </a:p>
          <a:p>
            <a:pPr lvl="1"/>
            <a:r>
              <a:rPr lang="en-US" sz="2000" dirty="0" err="1" smtClean="0"/>
              <a:t>Kasir</a:t>
            </a:r>
            <a:endParaRPr lang="en-US" sz="2000" dirty="0" smtClean="0"/>
          </a:p>
          <a:p>
            <a:r>
              <a:rPr lang="en-US" sz="2400" dirty="0" err="1" smtClean="0"/>
              <a:t>Buatlah</a:t>
            </a:r>
            <a:r>
              <a:rPr lang="en-US" sz="2400" dirty="0" smtClean="0"/>
              <a:t>  </a:t>
            </a:r>
            <a:r>
              <a:rPr lang="en-US" sz="2400" dirty="0" err="1" smtClean="0"/>
              <a:t>skenario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diatas</a:t>
            </a:r>
            <a:endParaRPr lang="en-US" sz="2400" dirty="0" smtClean="0"/>
          </a:p>
          <a:p>
            <a:r>
              <a:rPr lang="en-US" sz="2400" dirty="0" err="1" smtClean="0"/>
              <a:t>Buatlah</a:t>
            </a:r>
            <a:r>
              <a:rPr lang="en-US" sz="2400" dirty="0" smtClean="0"/>
              <a:t>  use-case </a:t>
            </a:r>
            <a:r>
              <a:rPr lang="en-US" sz="2400" dirty="0" err="1" smtClean="0"/>
              <a:t>diagramnya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UML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2600"/>
            <a:ext cx="6347714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Unified </a:t>
            </a:r>
            <a:r>
              <a:rPr lang="en-US" sz="2800" dirty="0" err="1" smtClean="0"/>
              <a:t>Modelling</a:t>
            </a:r>
            <a:r>
              <a:rPr lang="en-US" sz="2800" dirty="0" smtClean="0"/>
              <a:t> Language (UML)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"</a:t>
            </a:r>
            <a:r>
              <a:rPr lang="en-US" sz="2800" dirty="0" err="1" smtClean="0"/>
              <a:t>bahasa</a:t>
            </a:r>
            <a:r>
              <a:rPr lang="en-US" sz="2800" dirty="0" smtClean="0"/>
              <a:t>" </a:t>
            </a:r>
            <a:r>
              <a:rPr lang="en-US" sz="2800" dirty="0" err="1" smtClean="0"/>
              <a:t>yg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industri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visualisasi</a:t>
            </a:r>
            <a:r>
              <a:rPr lang="en-US" sz="2800" dirty="0" smtClean="0"/>
              <a:t>, </a:t>
            </a:r>
            <a:r>
              <a:rPr lang="en-US" sz="2800" dirty="0" err="1" smtClean="0"/>
              <a:t>merancang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mendokumentasikan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piranti</a:t>
            </a:r>
            <a:r>
              <a:rPr lang="en-US" sz="2800" dirty="0" smtClean="0"/>
              <a:t>  </a:t>
            </a:r>
            <a:r>
              <a:rPr lang="en-US" sz="2800" dirty="0" err="1" smtClean="0"/>
              <a:t>lunak</a:t>
            </a:r>
            <a:r>
              <a:rPr lang="en-US" sz="2800" dirty="0" smtClean="0"/>
              <a:t>. UML </a:t>
            </a:r>
            <a:r>
              <a:rPr lang="en-US" sz="2800" dirty="0" err="1" smtClean="0"/>
              <a:t>menawarkan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standar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merancang</a:t>
            </a:r>
            <a:r>
              <a:rPr lang="en-US" sz="2800" dirty="0" smtClean="0"/>
              <a:t> model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 smtClean="0"/>
              <a:t>UML </a:t>
            </a:r>
            <a:r>
              <a:rPr lang="en-US" dirty="0" err="1" smtClean="0"/>
              <a:t>mendefinisikan</a:t>
            </a:r>
            <a:r>
              <a:rPr lang="en-US" dirty="0" smtClean="0"/>
              <a:t> diagram-diagram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30400"/>
            <a:ext cx="6347714" cy="3880773"/>
          </a:xfrm>
        </p:spPr>
        <p:txBody>
          <a:bodyPr>
            <a:noAutofit/>
          </a:bodyPr>
          <a:lstStyle/>
          <a:p>
            <a:r>
              <a:rPr lang="en-US" sz="2000" dirty="0" smtClean="0"/>
              <a:t>use case diagram  </a:t>
            </a:r>
          </a:p>
          <a:p>
            <a:r>
              <a:rPr lang="en-US" sz="2000" dirty="0" smtClean="0"/>
              <a:t>class diagram  </a:t>
            </a:r>
          </a:p>
          <a:p>
            <a:r>
              <a:rPr lang="en-US" sz="2000" dirty="0" err="1" smtClean="0"/>
              <a:t>behaviour</a:t>
            </a:r>
            <a:r>
              <a:rPr lang="en-US" sz="2000" dirty="0" smtClean="0"/>
              <a:t> diagram : </a:t>
            </a:r>
          </a:p>
          <a:p>
            <a:pPr lvl="1"/>
            <a:r>
              <a:rPr lang="en-US" sz="1800" dirty="0" smtClean="0"/>
              <a:t> </a:t>
            </a:r>
            <a:r>
              <a:rPr lang="en-US" sz="1800" dirty="0" err="1" smtClean="0"/>
              <a:t>statechart</a:t>
            </a:r>
            <a:r>
              <a:rPr lang="en-US" sz="1800" dirty="0" smtClean="0"/>
              <a:t> diagram </a:t>
            </a:r>
          </a:p>
          <a:p>
            <a:pPr lvl="1"/>
            <a:r>
              <a:rPr lang="en-US" sz="1800" dirty="0" smtClean="0"/>
              <a:t>activity diagram </a:t>
            </a:r>
          </a:p>
          <a:p>
            <a:r>
              <a:rPr lang="en-US" sz="2000" dirty="0" smtClean="0"/>
              <a:t>interaction diagram : </a:t>
            </a:r>
          </a:p>
          <a:p>
            <a:pPr lvl="1"/>
            <a:r>
              <a:rPr lang="en-US" sz="1800" dirty="0" smtClean="0"/>
              <a:t>sequence diagram </a:t>
            </a:r>
          </a:p>
          <a:p>
            <a:pPr lvl="1"/>
            <a:r>
              <a:rPr lang="en-US" sz="1800" dirty="0" smtClean="0"/>
              <a:t> collaboration diagram </a:t>
            </a:r>
          </a:p>
          <a:p>
            <a:r>
              <a:rPr lang="en-US" sz="2000" dirty="0" smtClean="0"/>
              <a:t>component diagram  </a:t>
            </a:r>
          </a:p>
          <a:p>
            <a:r>
              <a:rPr lang="en-US" sz="2000" dirty="0" smtClean="0"/>
              <a:t>deployment diagram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Use Case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5626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sz="2800" dirty="0" smtClean="0"/>
              <a:t>Use case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memodelkan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fungsionalitas</a:t>
            </a:r>
            <a:r>
              <a:rPr lang="en-US" sz="2800" dirty="0" smtClean="0"/>
              <a:t> – </a:t>
            </a:r>
            <a:r>
              <a:rPr lang="en-US" sz="2800" dirty="0" err="1" smtClean="0"/>
              <a:t>fungsionalitas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/PL </a:t>
            </a:r>
            <a:r>
              <a:rPr lang="en-US" sz="2800" dirty="0" err="1" smtClean="0"/>
              <a:t>dilihat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yang </a:t>
            </a:r>
            <a:r>
              <a:rPr lang="en-US" sz="2800" dirty="0" err="1" smtClean="0"/>
              <a:t>ada</a:t>
            </a:r>
            <a:r>
              <a:rPr lang="en-US" sz="2800" dirty="0" smtClean="0"/>
              <a:t>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luar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(actor)</a:t>
            </a:r>
          </a:p>
          <a:p>
            <a:pPr>
              <a:lnSpc>
                <a:spcPct val="90000"/>
              </a:lnSpc>
            </a:pPr>
            <a:r>
              <a:rPr lang="en-US" sz="2800" dirty="0" err="1" smtClean="0"/>
              <a:t>Menggambarkan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fungsionalitas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diharapkan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sebuah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. Yang </a:t>
            </a:r>
            <a:r>
              <a:rPr lang="en-US" sz="2800" dirty="0" err="1" smtClean="0"/>
              <a:t>ditekankan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“</a:t>
            </a:r>
            <a:r>
              <a:rPr lang="en-US" sz="2800" dirty="0" err="1" smtClean="0"/>
              <a:t>apa</a:t>
            </a:r>
            <a:r>
              <a:rPr lang="en-US" sz="2800" dirty="0" smtClean="0"/>
              <a:t>” yang </a:t>
            </a:r>
            <a:r>
              <a:rPr lang="en-US" sz="2800" dirty="0" err="1" smtClean="0"/>
              <a:t>diperbuat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,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bukan</a:t>
            </a:r>
            <a:r>
              <a:rPr lang="en-US" sz="2800" dirty="0" smtClean="0"/>
              <a:t> “</a:t>
            </a:r>
            <a:r>
              <a:rPr lang="en-US" sz="2800" dirty="0" err="1" smtClean="0"/>
              <a:t>bagaimana</a:t>
            </a:r>
            <a:r>
              <a:rPr lang="en-US" sz="2800" dirty="0" smtClean="0"/>
              <a:t>”.</a:t>
            </a:r>
            <a:endParaRPr lang="sv-SE" sz="2800" dirty="0" smtClean="0"/>
          </a:p>
          <a:p>
            <a:pPr>
              <a:lnSpc>
                <a:spcPct val="90000"/>
              </a:lnSpc>
            </a:pPr>
            <a:r>
              <a:rPr lang="sv-SE" sz="2800" dirty="0" smtClean="0"/>
              <a:t>Menggambarkan kebutuhan system dari sudut pandang user</a:t>
            </a:r>
          </a:p>
          <a:p>
            <a:pPr>
              <a:lnSpc>
                <a:spcPct val="90000"/>
              </a:lnSpc>
            </a:pPr>
            <a:r>
              <a:rPr lang="sv-SE" sz="2800" dirty="0" smtClean="0"/>
              <a:t>Mengfokuskan pada proses komputerisasi (automated processes)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err="1" smtClean="0"/>
              <a:t>Menggambarkan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use case </a:t>
            </a:r>
            <a:r>
              <a:rPr lang="en-US" sz="2800" dirty="0" err="1" smtClean="0"/>
              <a:t>dan</a:t>
            </a:r>
            <a:r>
              <a:rPr lang="en-US" sz="2800" dirty="0" smtClean="0"/>
              <a:t> actor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Use case </a:t>
            </a:r>
            <a:r>
              <a:rPr lang="en-US" sz="2800" dirty="0" err="1" smtClean="0"/>
              <a:t>menggambarkan</a:t>
            </a:r>
            <a:r>
              <a:rPr lang="en-US" sz="2800" dirty="0" smtClean="0"/>
              <a:t> </a:t>
            </a:r>
            <a:r>
              <a:rPr lang="en-US" sz="2800" dirty="0" err="1" smtClean="0"/>
              <a:t>proses</a:t>
            </a:r>
            <a:r>
              <a:rPr lang="en-US" sz="2800" dirty="0" smtClean="0"/>
              <a:t> system (</a:t>
            </a:r>
            <a:r>
              <a:rPr lang="en-US" sz="2800" dirty="0" err="1" smtClean="0"/>
              <a:t>kebutuhan</a:t>
            </a:r>
            <a:r>
              <a:rPr lang="en-US" sz="2800" dirty="0" smtClean="0"/>
              <a:t> system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sudut</a:t>
            </a:r>
            <a:r>
              <a:rPr lang="en-US" sz="2800" dirty="0" smtClean="0"/>
              <a:t> </a:t>
            </a:r>
            <a:r>
              <a:rPr lang="en-US" sz="2800" dirty="0" err="1" smtClean="0"/>
              <a:t>pandang</a:t>
            </a:r>
            <a:r>
              <a:rPr lang="en-US" sz="2800" dirty="0" smtClean="0"/>
              <a:t> user)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6347714" cy="388077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600" dirty="0" err="1" smtClean="0"/>
              <a:t>Secara</a:t>
            </a:r>
            <a:r>
              <a:rPr lang="en-US" sz="3600" dirty="0" smtClean="0"/>
              <a:t> </a:t>
            </a:r>
            <a:r>
              <a:rPr lang="en-US" sz="3600" dirty="0" err="1" smtClean="0"/>
              <a:t>umum</a:t>
            </a:r>
            <a:r>
              <a:rPr lang="en-US" sz="3600" dirty="0" smtClean="0"/>
              <a:t> use case </a:t>
            </a:r>
            <a:r>
              <a:rPr lang="en-US" sz="3600" dirty="0" err="1" smtClean="0"/>
              <a:t>adalah</a:t>
            </a:r>
            <a:r>
              <a:rPr lang="en-US" sz="36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Pola</a:t>
            </a:r>
            <a:r>
              <a:rPr lang="en-US" sz="2000" dirty="0" smtClean="0"/>
              <a:t> </a:t>
            </a:r>
            <a:r>
              <a:rPr lang="en-US" sz="2000" dirty="0" err="1" smtClean="0"/>
              <a:t>perilaku</a:t>
            </a:r>
            <a:r>
              <a:rPr lang="en-US" sz="2000" dirty="0" smtClean="0"/>
              <a:t> system</a:t>
            </a:r>
            <a:endParaRPr lang="sv-SE" sz="2000" dirty="0" smtClean="0"/>
          </a:p>
          <a:p>
            <a:pPr lvl="1">
              <a:lnSpc>
                <a:spcPct val="90000"/>
              </a:lnSpc>
            </a:pPr>
            <a:r>
              <a:rPr lang="sv-SE" sz="2000" dirty="0" smtClean="0"/>
              <a:t>Urutan transaksi yang berhubungan yang dilakukan oleh satu actor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3600" dirty="0" smtClean="0"/>
              <a:t>Use case diagram </a:t>
            </a:r>
            <a:r>
              <a:rPr lang="en-US" sz="3600" dirty="0" err="1" smtClean="0"/>
              <a:t>terdiri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endParaRPr lang="en-US" sz="36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Use case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Actors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Relationship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System boundary boxes (optional)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Packages (optional)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Identifikasi Use Case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010401" cy="3880773"/>
          </a:xfrm>
        </p:spPr>
        <p:txBody>
          <a:bodyPr>
            <a:normAutofit/>
          </a:bodyPr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actor, </a:t>
            </a:r>
            <a:r>
              <a:rPr lang="en-US" sz="2400" dirty="0" err="1" smtClean="0"/>
              <a:t>temukan</a:t>
            </a:r>
            <a:r>
              <a:rPr lang="en-US" sz="2400" dirty="0" smtClean="0"/>
              <a:t> </a:t>
            </a:r>
            <a:r>
              <a:rPr lang="en-US" sz="2400" dirty="0" err="1" smtClean="0"/>
              <a:t>pekerjaan</a:t>
            </a:r>
            <a:r>
              <a:rPr lang="en-US" sz="2400" dirty="0" smtClean="0"/>
              <a:t> – </a:t>
            </a:r>
            <a:r>
              <a:rPr lang="en-US" sz="2400" dirty="0" err="1" smtClean="0"/>
              <a:t>pekerjaan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– </a:t>
            </a:r>
            <a:r>
              <a:rPr lang="en-US" sz="2400" dirty="0" err="1" smtClean="0"/>
              <a:t>fungsi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ingin</a:t>
            </a:r>
            <a:r>
              <a:rPr lang="en-US" sz="2400" dirty="0" smtClean="0"/>
              <a:t> actor </a:t>
            </a:r>
            <a:r>
              <a:rPr lang="en-US" sz="2400" dirty="0" err="1" smtClean="0"/>
              <a:t>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use case.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400" dirty="0" err="1" smtClean="0"/>
              <a:t>Namai</a:t>
            </a:r>
            <a:r>
              <a:rPr lang="en-US" sz="2400" dirty="0" smtClean="0"/>
              <a:t> use case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nama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mencerminkan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spesifik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/Pl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dikembangkan</a:t>
            </a:r>
            <a:r>
              <a:rPr lang="en-US" sz="2400" dirty="0" smtClean="0"/>
              <a:t>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z="2400" dirty="0" err="1" smtClean="0"/>
              <a:t>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deskripsikan</a:t>
            </a:r>
            <a:r>
              <a:rPr lang="en-US" sz="2400" dirty="0" smtClean="0"/>
              <a:t>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– </a:t>
            </a:r>
            <a:r>
              <a:rPr lang="en-US" sz="2400" dirty="0" err="1" smtClean="0"/>
              <a:t>masing</a:t>
            </a:r>
            <a:r>
              <a:rPr lang="en-US" sz="2400" dirty="0" smtClean="0"/>
              <a:t> </a:t>
            </a:r>
            <a:r>
              <a:rPr lang="en-US" sz="2400" dirty="0" err="1" smtClean="0"/>
              <a:t>kelas</a:t>
            </a:r>
            <a:r>
              <a:rPr lang="en-US" sz="2400" dirty="0" smtClean="0"/>
              <a:t> agar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terjadi</a:t>
            </a:r>
            <a:r>
              <a:rPr lang="en-US" sz="2400" dirty="0" smtClean="0"/>
              <a:t> </a:t>
            </a:r>
            <a:r>
              <a:rPr lang="en-US" sz="2400" dirty="0" err="1" smtClean="0"/>
              <a:t>ambiguitas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Kapan Menggunakan  Use Case?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7239002" cy="388077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Use case </a:t>
            </a:r>
            <a:r>
              <a:rPr lang="en-US" sz="2800" dirty="0" err="1" smtClean="0"/>
              <a:t>sederhana</a:t>
            </a:r>
            <a:r>
              <a:rPr lang="en-US" sz="2800" dirty="0" smtClean="0"/>
              <a:t>  </a:t>
            </a:r>
            <a:r>
              <a:rPr lang="en-US" sz="2800" dirty="0" err="1" smtClean="0"/>
              <a:t>digunakan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saat</a:t>
            </a:r>
            <a:r>
              <a:rPr lang="en-US" sz="2800" dirty="0" smtClean="0"/>
              <a:t> proses requirement analysis</a:t>
            </a:r>
          </a:p>
          <a:p>
            <a:pPr eaLnBrk="1" hangingPunct="1"/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semua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</a:t>
            </a:r>
            <a:r>
              <a:rPr lang="en-US" sz="2800" dirty="0" smtClean="0"/>
              <a:t> </a:t>
            </a:r>
            <a:r>
              <a:rPr lang="en-US" sz="2800" dirty="0" err="1" smtClean="0"/>
              <a:t>paham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teknis</a:t>
            </a:r>
            <a:endParaRPr lang="en-US" sz="2800" dirty="0" smtClean="0"/>
          </a:p>
          <a:p>
            <a:pPr eaLnBrk="1" hangingPunct="1"/>
            <a:r>
              <a:rPr lang="en-US" sz="2800" dirty="0" err="1" smtClean="0"/>
              <a:t>Dibuat</a:t>
            </a:r>
            <a:r>
              <a:rPr lang="en-US" sz="2800" dirty="0" smtClean="0"/>
              <a:t> </a:t>
            </a:r>
            <a:r>
              <a:rPr lang="en-US" sz="2800" dirty="0" err="1" smtClean="0"/>
              <a:t>khusus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mempermudah</a:t>
            </a:r>
            <a:r>
              <a:rPr lang="en-US" sz="2800" dirty="0" smtClean="0"/>
              <a:t> </a:t>
            </a:r>
            <a:r>
              <a:rPr lang="en-US" sz="2800" dirty="0" err="1" smtClean="0"/>
              <a:t>desain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para  developer</a:t>
            </a:r>
          </a:p>
          <a:p>
            <a:pPr eaLnBrk="1" hangingPunct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en-US" sz="4000" b="1" dirty="0" smtClean="0"/>
              <a:t>Actor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09598" y="2160591"/>
            <a:ext cx="7239001" cy="279241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400" dirty="0" smtClean="0"/>
              <a:t>Actor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idealisasi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orang – orang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di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.</a:t>
            </a:r>
          </a:p>
          <a:p>
            <a:pPr eaLnBrk="1" hangingPunct="1"/>
            <a:r>
              <a:rPr lang="en-US" sz="2400" dirty="0" smtClean="0"/>
              <a:t>Actor </a:t>
            </a:r>
            <a:r>
              <a:rPr lang="en-US" sz="2400" dirty="0" err="1" smtClean="0"/>
              <a:t>menggambarkan</a:t>
            </a:r>
            <a:r>
              <a:rPr lang="en-US" sz="2400" dirty="0" smtClean="0"/>
              <a:t> </a:t>
            </a:r>
            <a:r>
              <a:rPr lang="en-US" sz="2400" dirty="0" err="1" smtClean="0"/>
              <a:t>interaksi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</a:t>
            </a:r>
            <a:r>
              <a:rPr lang="en-US" sz="2400" dirty="0" smtClean="0"/>
              <a:t> – </a:t>
            </a:r>
            <a:r>
              <a:rPr lang="en-US" sz="2400" dirty="0" err="1" smtClean="0"/>
              <a:t>pengguna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/PL yang </a:t>
            </a:r>
            <a:r>
              <a:rPr lang="en-US" sz="2400" dirty="0" err="1" smtClean="0"/>
              <a:t>sedang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kembangkan</a:t>
            </a:r>
            <a:r>
              <a:rPr lang="en-US" sz="2400" dirty="0" smtClean="0"/>
              <a:t>.</a:t>
            </a:r>
          </a:p>
          <a:p>
            <a:pPr eaLnBrk="1" hangingPunct="1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2879</TotalTime>
  <Words>799</Words>
  <Application>Microsoft Office PowerPoint</Application>
  <PresentationFormat>On-screen Show (4:3)</PresentationFormat>
  <Paragraphs>99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Courier New</vt:lpstr>
      <vt:lpstr>Trebuchet MS</vt:lpstr>
      <vt:lpstr>Wingdings</vt:lpstr>
      <vt:lpstr>Wingdings 3</vt:lpstr>
      <vt:lpstr>Facet</vt:lpstr>
      <vt:lpstr>Use Case Diagram</vt:lpstr>
      <vt:lpstr>USDP  (Unified Software Development Process)</vt:lpstr>
      <vt:lpstr>UML</vt:lpstr>
      <vt:lpstr>UML mendefinisikan diagram-diagram berikut ini :</vt:lpstr>
      <vt:lpstr>Use Case</vt:lpstr>
      <vt:lpstr>USE CASE</vt:lpstr>
      <vt:lpstr>Identifikasi Use Case</vt:lpstr>
      <vt:lpstr>Kapan Menggunakan  Use Case?</vt:lpstr>
      <vt:lpstr>Actor</vt:lpstr>
      <vt:lpstr>Identifikasi Actor</vt:lpstr>
      <vt:lpstr>PowerPoint Presentation</vt:lpstr>
      <vt:lpstr>Relasi</vt:lpstr>
      <vt:lpstr>Relasi Asosiasi</vt:lpstr>
      <vt:lpstr>Include Relationship</vt:lpstr>
      <vt:lpstr>PowerPoint Presentation</vt:lpstr>
      <vt:lpstr>Extends Relationship</vt:lpstr>
      <vt:lpstr>PowerPoint Presentation</vt:lpstr>
      <vt:lpstr>Relasi Generalisasi</vt:lpstr>
      <vt:lpstr>PowerPoint Presentation</vt:lpstr>
      <vt:lpstr>Contoh Pembuatan Use Case Diagram</vt:lpstr>
      <vt:lpstr>Skenario</vt:lpstr>
      <vt:lpstr>PowerPoint Presentation</vt:lpstr>
      <vt:lpstr>PowerPoint Presentation</vt:lpstr>
      <vt:lpstr>Latihan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Case Diagram</dc:title>
  <dc:creator>ephie</dc:creator>
  <cp:lastModifiedBy>Rievs</cp:lastModifiedBy>
  <cp:revision>36</cp:revision>
  <dcterms:created xsi:type="dcterms:W3CDTF">2011-10-11T09:35:21Z</dcterms:created>
  <dcterms:modified xsi:type="dcterms:W3CDTF">2020-01-22T12:16:03Z</dcterms:modified>
</cp:coreProperties>
</file>