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04" r:id="rId1"/>
  </p:sldMasterIdLst>
  <p:notesMasterIdLst>
    <p:notesMasterId r:id="rId18"/>
  </p:notesMasterIdLst>
  <p:sldIdLst>
    <p:sldId id="256" r:id="rId2"/>
    <p:sldId id="257" r:id="rId3"/>
    <p:sldId id="258" r:id="rId4"/>
    <p:sldId id="261" r:id="rId5"/>
    <p:sldId id="262" r:id="rId6"/>
    <p:sldId id="263" r:id="rId7"/>
    <p:sldId id="264" r:id="rId8"/>
    <p:sldId id="265" r:id="rId9"/>
    <p:sldId id="266" r:id="rId10"/>
    <p:sldId id="269" r:id="rId11"/>
    <p:sldId id="267" r:id="rId12"/>
    <p:sldId id="259" r:id="rId13"/>
    <p:sldId id="268" r:id="rId14"/>
    <p:sldId id="271" r:id="rId15"/>
    <p:sldId id="272" r:id="rId16"/>
    <p:sldId id="273" r:id="rId17"/>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p:cViewPr varScale="1">
        <p:scale>
          <a:sx n="79" d="100"/>
          <a:sy n="79" d="100"/>
        </p:scale>
        <p:origin x="91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cs typeface="Arial" charset="0"/>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charset="0"/>
                <a:cs typeface="Arial" charset="0"/>
              </a:defRPr>
            </a:lvl1pPr>
          </a:lstStyle>
          <a:p>
            <a:pPr>
              <a:defRPr/>
            </a:pPr>
            <a:fld id="{74DD0F8E-21DB-4E9E-AB61-F3709B524766}" type="datetimeFigureOut">
              <a:rPr lang="id-ID"/>
              <a:pPr>
                <a:defRPr/>
              </a:pPr>
              <a:t>05/02/2020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Arial" charset="0"/>
                <a:cs typeface="Arial" charset="0"/>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atin typeface="Arial" charset="0"/>
                <a:cs typeface="Arial" charset="0"/>
              </a:defRPr>
            </a:lvl1pPr>
          </a:lstStyle>
          <a:p>
            <a:pPr>
              <a:defRPr/>
            </a:pPr>
            <a:fld id="{73B90C3F-A186-4561-89FA-79B11DA492E9}" type="slidenum">
              <a:rPr lang="id-ID"/>
              <a:pPr>
                <a:defRPr/>
              </a:pPr>
              <a:t>‹#›</a:t>
            </a:fld>
            <a:endParaRPr lang="id-ID"/>
          </a:p>
        </p:txBody>
      </p:sp>
    </p:spTree>
    <p:extLst>
      <p:ext uri="{BB962C8B-B14F-4D97-AF65-F5344CB8AC3E}">
        <p14:creationId xmlns:p14="http://schemas.microsoft.com/office/powerpoint/2010/main" val="18200085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8"/>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89DE2BD-9284-4D6B-9004-8ECC96240529}" type="slidenum">
              <a:rPr lang="en-GB">
                <a:latin typeface="Arial" pitchFamily="34" charset="0"/>
                <a:cs typeface="Arial" pitchFamily="34" charset="0"/>
              </a:rPr>
              <a:pPr/>
              <a:t>11</a:t>
            </a:fld>
            <a:endParaRPr lang="en-GB">
              <a:latin typeface="Arial" pitchFamily="34" charset="0"/>
              <a:cs typeface="Arial" pitchFamily="34" charset="0"/>
            </a:endParaRPr>
          </a:p>
        </p:txBody>
      </p:sp>
      <p:sp>
        <p:nvSpPr>
          <p:cNvPr id="22531" name="Text Box 1"/>
          <p:cNvSpPr txBox="1">
            <a:spLocks noChangeArrowheads="1"/>
          </p:cNvSpPr>
          <p:nvPr/>
        </p:nvSpPr>
        <p:spPr bwMode="auto">
          <a:xfrm>
            <a:off x="3884613" y="8683625"/>
            <a:ext cx="2971800" cy="458788"/>
          </a:xfrm>
          <a:prstGeom prst="rect">
            <a:avLst/>
          </a:prstGeom>
          <a:noFill/>
          <a:ln w="9525">
            <a:noFill/>
            <a:round/>
            <a:headEnd/>
            <a:tailEnd/>
          </a:ln>
        </p:spPr>
        <p:txBody>
          <a:bodyPr lIns="96840" tIns="48240" rIns="96840" bIns="48240" anchor="b"/>
          <a:lstStyle/>
          <a:p>
            <a:pPr algn="r">
              <a:buClr>
                <a:srgbClr val="000000"/>
              </a:buClr>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6C16A2BA-2BB8-4372-A76C-729EFC012E79}" type="slidenum">
              <a:rPr lang="en-GB" sz="1300">
                <a:latin typeface="Times New Roman" pitchFamily="18" charset="0"/>
              </a:rPr>
              <a:pPr algn="r">
                <a:buClr>
                  <a:srgbClr val="000000"/>
                </a:buClr>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11</a:t>
            </a:fld>
            <a:endParaRPr lang="en-GB" sz="1300">
              <a:latin typeface="Times New Roman" pitchFamily="18" charset="0"/>
            </a:endParaRPr>
          </a:p>
        </p:txBody>
      </p:sp>
      <p:sp>
        <p:nvSpPr>
          <p:cNvPr id="22532" name="Text Box 2"/>
          <p:cNvSpPr txBox="1">
            <a:spLocks noChangeArrowheads="1"/>
          </p:cNvSpPr>
          <p:nvPr/>
        </p:nvSpPr>
        <p:spPr bwMode="auto">
          <a:xfrm>
            <a:off x="2122488" y="685800"/>
            <a:ext cx="2613025"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2533" name="Text Box 3"/>
          <p:cNvSpPr>
            <a:spLocks noGrp="1" noChangeArrowheads="1"/>
          </p:cNvSpPr>
          <p:nvPr>
            <p:ph type="body"/>
          </p:nvPr>
        </p:nvSpPr>
        <p:spPr bwMode="auto">
          <a:noFill/>
        </p:spPr>
        <p:txBody>
          <a:bodyPr wrap="square" numCol="1" anchor="t"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smtClean="0"/>
              <a:t>Conversion Notes</a:t>
            </a:r>
          </a:p>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This is a new slide for the seventh edition.</a:t>
            </a:r>
          </a:p>
        </p:txBody>
      </p:sp>
    </p:spTree>
    <p:extLst>
      <p:ext uri="{BB962C8B-B14F-4D97-AF65-F5344CB8AC3E}">
        <p14:creationId xmlns:p14="http://schemas.microsoft.com/office/powerpoint/2010/main" val="16294116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49F0ADB2-991E-4ACF-8F9C-2EF69CB23DFC}" type="datetimeFigureOut">
              <a:rPr lang="id-ID" smtClean="0"/>
              <a:pPr>
                <a:defRPr/>
              </a:pPr>
              <a:t>05/02/2020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F751D739-BC9C-4949-9ED8-B08A32FC8D19}" type="slidenum">
              <a:rPr lang="id-ID" smtClean="0"/>
              <a:pPr>
                <a:defRPr/>
              </a:pPr>
              <a:t>‹#›</a:t>
            </a:fld>
            <a:endParaRPr lang="id-ID"/>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1"/>
            <a:ext cx="9144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34685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E511F897-2E0E-4C82-BD6A-CCDA052263C1}" type="datetimeFigureOut">
              <a:rPr lang="id-ID" smtClean="0"/>
              <a:pPr>
                <a:defRPr/>
              </a:pPr>
              <a:t>05/02/2020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9B657C7D-DD07-437C-8088-9760D1DD3B0B}" type="slidenum">
              <a:rPr lang="id-ID" smtClean="0"/>
              <a:pPr>
                <a:defRPr/>
              </a:pPr>
              <a:t>‹#›</a:t>
            </a:fld>
            <a:endParaRPr lang="id-ID"/>
          </a:p>
        </p:txBody>
      </p:sp>
    </p:spTree>
    <p:extLst>
      <p:ext uri="{BB962C8B-B14F-4D97-AF65-F5344CB8AC3E}">
        <p14:creationId xmlns:p14="http://schemas.microsoft.com/office/powerpoint/2010/main" val="59243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22B7B5D-685B-42AC-9615-6DBB9E2C1876}" type="datetimeFigureOut">
              <a:rPr lang="id-ID" smtClean="0"/>
              <a:pPr>
                <a:defRPr/>
              </a:pPr>
              <a:t>05/02/2020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C2474326-6149-4CEC-84CC-406F3F73AABB}" type="slidenum">
              <a:rPr lang="id-ID" smtClean="0"/>
              <a:pPr>
                <a:defRPr/>
              </a:pPr>
              <a:t>‹#›</a:t>
            </a:fld>
            <a:endParaRPr lang="id-ID"/>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2045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smtClean="0"/>
            </a:lvl1pPr>
          </a:lstStyle>
          <a:p>
            <a:pPr>
              <a:defRPr/>
            </a:pPr>
            <a:r>
              <a:rPr lang="en-US"/>
              <a:t>13/08/2009</a:t>
            </a:r>
          </a:p>
        </p:txBody>
      </p:sp>
      <p:sp>
        <p:nvSpPr>
          <p:cNvPr id="7" name="Rectangle 5"/>
          <p:cNvSpPr>
            <a:spLocks noGrp="1" noChangeArrowheads="1"/>
          </p:cNvSpPr>
          <p:nvPr>
            <p:ph type="ftr" sz="quarter" idx="11"/>
          </p:nvPr>
        </p:nvSpPr>
        <p:spPr/>
        <p:txBody>
          <a:bodyPr/>
          <a:lstStyle>
            <a:lvl1pPr>
              <a:defRPr/>
            </a:lvl1pPr>
          </a:lstStyle>
          <a:p>
            <a:pPr>
              <a:defRPr/>
            </a:pPr>
            <a:r>
              <a:rPr lang="en-US"/>
              <a:t>ADBO-Created By Yunhi</a:t>
            </a:r>
          </a:p>
        </p:txBody>
      </p:sp>
      <p:sp>
        <p:nvSpPr>
          <p:cNvPr id="8" name="Rectangle 6"/>
          <p:cNvSpPr>
            <a:spLocks noGrp="1" noChangeArrowheads="1"/>
          </p:cNvSpPr>
          <p:nvPr>
            <p:ph type="sldNum" sz="quarter" idx="12"/>
          </p:nvPr>
        </p:nvSpPr>
        <p:spPr/>
        <p:txBody>
          <a:bodyPr/>
          <a:lstStyle>
            <a:lvl1pPr>
              <a:defRPr/>
            </a:lvl1pPr>
          </a:lstStyle>
          <a:p>
            <a:pPr>
              <a:defRPr/>
            </a:pPr>
            <a:fld id="{EF78FA04-31F7-483C-A39D-99DD0B8F3D27}" type="slidenum">
              <a:rPr lang="en-US"/>
              <a:pPr>
                <a:defRPr/>
              </a:pPr>
              <a:t>‹#›</a:t>
            </a:fld>
            <a:endParaRPr lang="en-US"/>
          </a:p>
        </p:txBody>
      </p:sp>
    </p:spTree>
    <p:extLst>
      <p:ext uri="{BB962C8B-B14F-4D97-AF65-F5344CB8AC3E}">
        <p14:creationId xmlns:p14="http://schemas.microsoft.com/office/powerpoint/2010/main" val="3428526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smtClean="0"/>
            </a:lvl1pPr>
          </a:lstStyle>
          <a:p>
            <a:pPr>
              <a:defRPr/>
            </a:pPr>
            <a:r>
              <a:rPr lang="en-US"/>
              <a:t>13/08/2009</a:t>
            </a:r>
          </a:p>
        </p:txBody>
      </p:sp>
      <p:sp>
        <p:nvSpPr>
          <p:cNvPr id="6" name="Rectangle 5"/>
          <p:cNvSpPr>
            <a:spLocks noGrp="1" noChangeArrowheads="1"/>
          </p:cNvSpPr>
          <p:nvPr>
            <p:ph type="ftr" sz="quarter" idx="11"/>
          </p:nvPr>
        </p:nvSpPr>
        <p:spPr/>
        <p:txBody>
          <a:bodyPr/>
          <a:lstStyle>
            <a:lvl1pPr>
              <a:defRPr/>
            </a:lvl1pPr>
          </a:lstStyle>
          <a:p>
            <a:pPr>
              <a:defRPr/>
            </a:pPr>
            <a:r>
              <a:rPr lang="en-US"/>
              <a:t>ADBO-Created By Yunhi</a:t>
            </a:r>
          </a:p>
        </p:txBody>
      </p:sp>
      <p:sp>
        <p:nvSpPr>
          <p:cNvPr id="7" name="Rectangle 6"/>
          <p:cNvSpPr>
            <a:spLocks noGrp="1" noChangeArrowheads="1"/>
          </p:cNvSpPr>
          <p:nvPr>
            <p:ph type="sldNum" sz="quarter" idx="12"/>
          </p:nvPr>
        </p:nvSpPr>
        <p:spPr/>
        <p:txBody>
          <a:bodyPr/>
          <a:lstStyle>
            <a:lvl1pPr>
              <a:defRPr/>
            </a:lvl1pPr>
          </a:lstStyle>
          <a:p>
            <a:pPr>
              <a:defRPr/>
            </a:pPr>
            <a:fld id="{1E50F23C-EFFA-4E7C-9BD6-BF6F972D35AA}" type="slidenum">
              <a:rPr lang="en-US"/>
              <a:pPr>
                <a:defRPr/>
              </a:pPr>
              <a:t>‹#›</a:t>
            </a:fld>
            <a:endParaRPr lang="en-US"/>
          </a:p>
        </p:txBody>
      </p:sp>
    </p:spTree>
    <p:extLst>
      <p:ext uri="{BB962C8B-B14F-4D97-AF65-F5344CB8AC3E}">
        <p14:creationId xmlns:p14="http://schemas.microsoft.com/office/powerpoint/2010/main" val="35452193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smtClean="0"/>
            </a:lvl1pPr>
          </a:lstStyle>
          <a:p>
            <a:pPr>
              <a:defRPr/>
            </a:pPr>
            <a:r>
              <a:rPr lang="en-US"/>
              <a:t>13/08/2009</a:t>
            </a:r>
          </a:p>
        </p:txBody>
      </p:sp>
      <p:sp>
        <p:nvSpPr>
          <p:cNvPr id="6" name="Rectangle 5"/>
          <p:cNvSpPr>
            <a:spLocks noGrp="1" noChangeArrowheads="1"/>
          </p:cNvSpPr>
          <p:nvPr>
            <p:ph type="ftr" sz="quarter" idx="11"/>
          </p:nvPr>
        </p:nvSpPr>
        <p:spPr/>
        <p:txBody>
          <a:bodyPr/>
          <a:lstStyle>
            <a:lvl1pPr>
              <a:defRPr/>
            </a:lvl1pPr>
          </a:lstStyle>
          <a:p>
            <a:pPr>
              <a:defRPr/>
            </a:pPr>
            <a:r>
              <a:rPr lang="en-US"/>
              <a:t>ADBO-Created By Yunhi</a:t>
            </a:r>
          </a:p>
        </p:txBody>
      </p:sp>
      <p:sp>
        <p:nvSpPr>
          <p:cNvPr id="7" name="Rectangle 6"/>
          <p:cNvSpPr>
            <a:spLocks noGrp="1" noChangeArrowheads="1"/>
          </p:cNvSpPr>
          <p:nvPr>
            <p:ph type="sldNum" sz="quarter" idx="12"/>
          </p:nvPr>
        </p:nvSpPr>
        <p:spPr/>
        <p:txBody>
          <a:bodyPr/>
          <a:lstStyle>
            <a:lvl1pPr>
              <a:defRPr/>
            </a:lvl1pPr>
          </a:lstStyle>
          <a:p>
            <a:pPr>
              <a:defRPr/>
            </a:pPr>
            <a:fld id="{9A681B9F-5F83-46D9-B2EE-FA5E994E9945}" type="slidenum">
              <a:rPr lang="en-US"/>
              <a:pPr>
                <a:defRPr/>
              </a:pPr>
              <a:t>‹#›</a:t>
            </a:fld>
            <a:endParaRPr lang="en-US"/>
          </a:p>
        </p:txBody>
      </p:sp>
    </p:spTree>
    <p:extLst>
      <p:ext uri="{BB962C8B-B14F-4D97-AF65-F5344CB8AC3E}">
        <p14:creationId xmlns:p14="http://schemas.microsoft.com/office/powerpoint/2010/main" val="281306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D2B3C563-ACF9-4299-928D-6D11B9187FCF}" type="datetimeFigureOut">
              <a:rPr lang="id-ID" smtClean="0"/>
              <a:pPr>
                <a:defRPr/>
              </a:pPr>
              <a:t>05/02/2020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E6E4B7DA-1B05-4610-8EA2-6B62D5AE8690}" type="slidenum">
              <a:rPr lang="id-ID" smtClean="0"/>
              <a:pPr>
                <a:defRPr/>
              </a:pPr>
              <a:t>‹#›</a:t>
            </a:fld>
            <a:endParaRPr lang="id-ID"/>
          </a:p>
        </p:txBody>
      </p:sp>
    </p:spTree>
    <p:extLst>
      <p:ext uri="{BB962C8B-B14F-4D97-AF65-F5344CB8AC3E}">
        <p14:creationId xmlns:p14="http://schemas.microsoft.com/office/powerpoint/2010/main" val="4047719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9F8E2A3B-D310-4707-A3B9-6FD823FB876D}" type="datetimeFigureOut">
              <a:rPr lang="id-ID" smtClean="0"/>
              <a:pPr>
                <a:defRPr/>
              </a:pPr>
              <a:t>05/02/2020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C3D5E1B1-FD49-47AF-9C7A-4B44CEE71774}" type="slidenum">
              <a:rPr lang="id-ID" smtClean="0"/>
              <a:pPr>
                <a:defRPr/>
              </a:pPr>
              <a:t>‹#›</a:t>
            </a:fld>
            <a:endParaRPr lang="id-ID"/>
          </a:p>
        </p:txBody>
      </p:sp>
      <p:sp>
        <p:nvSpPr>
          <p:cNvPr id="10" name="Rectangle 9"/>
          <p:cNvSpPr/>
          <p:nvPr/>
        </p:nvSpPr>
        <p:spPr>
          <a:xfrm>
            <a:off x="0" y="-1"/>
            <a:ext cx="9144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331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F2D51AF7-AA06-4D9D-B1EB-ED2F0E2E605D}" type="datetimeFigureOut">
              <a:rPr lang="id-ID" smtClean="0"/>
              <a:pPr>
                <a:defRPr/>
              </a:pPr>
              <a:t>05/02/2020</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E3DABDEF-6E1E-4479-B606-66771EA4C20B}" type="slidenum">
              <a:rPr lang="id-ID" smtClean="0"/>
              <a:pPr>
                <a:defRPr/>
              </a:pPr>
              <a:t>‹#›</a:t>
            </a:fld>
            <a:endParaRPr lang="id-ID"/>
          </a:p>
        </p:txBody>
      </p:sp>
    </p:spTree>
    <p:extLst>
      <p:ext uri="{BB962C8B-B14F-4D97-AF65-F5344CB8AC3E}">
        <p14:creationId xmlns:p14="http://schemas.microsoft.com/office/powerpoint/2010/main" val="41680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1238FB4C-2F63-4331-9ACA-CA01828A6FD2}" type="datetimeFigureOut">
              <a:rPr lang="id-ID" smtClean="0"/>
              <a:pPr>
                <a:defRPr/>
              </a:pPr>
              <a:t>05/02/2020</a:t>
            </a:fld>
            <a:endParaRPr lang="id-ID"/>
          </a:p>
        </p:txBody>
      </p:sp>
      <p:sp>
        <p:nvSpPr>
          <p:cNvPr id="8" name="Footer Placeholder 7"/>
          <p:cNvSpPr>
            <a:spLocks noGrp="1"/>
          </p:cNvSpPr>
          <p:nvPr>
            <p:ph type="ftr" sz="quarter" idx="11"/>
          </p:nvPr>
        </p:nvSpPr>
        <p:spPr/>
        <p:txBody>
          <a:bodyPr/>
          <a:lstStyle/>
          <a:p>
            <a:pPr>
              <a:defRPr/>
            </a:pPr>
            <a:endParaRPr lang="id-ID"/>
          </a:p>
        </p:txBody>
      </p:sp>
      <p:sp>
        <p:nvSpPr>
          <p:cNvPr id="9" name="Slide Number Placeholder 8"/>
          <p:cNvSpPr>
            <a:spLocks noGrp="1"/>
          </p:cNvSpPr>
          <p:nvPr>
            <p:ph type="sldNum" sz="quarter" idx="12"/>
          </p:nvPr>
        </p:nvSpPr>
        <p:spPr/>
        <p:txBody>
          <a:bodyPr/>
          <a:lstStyle/>
          <a:p>
            <a:pPr>
              <a:defRPr/>
            </a:pPr>
            <a:fld id="{1C6DCC0B-A6F2-4FBF-86FF-FE55B69797D4}" type="slidenum">
              <a:rPr lang="id-ID" smtClean="0"/>
              <a:pPr>
                <a:defRPr/>
              </a:pPr>
              <a:t>‹#›</a:t>
            </a:fld>
            <a:endParaRPr lang="id-ID"/>
          </a:p>
        </p:txBody>
      </p:sp>
    </p:spTree>
    <p:extLst>
      <p:ext uri="{BB962C8B-B14F-4D97-AF65-F5344CB8AC3E}">
        <p14:creationId xmlns:p14="http://schemas.microsoft.com/office/powerpoint/2010/main" val="3769014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142470CF-A632-47FC-9CCF-0AC0A519D8D2}" type="datetimeFigureOut">
              <a:rPr lang="id-ID" smtClean="0"/>
              <a:pPr>
                <a:defRPr/>
              </a:pPr>
              <a:t>05/02/2020</a:t>
            </a:fld>
            <a:endParaRPr lang="id-ID"/>
          </a:p>
        </p:txBody>
      </p:sp>
      <p:sp>
        <p:nvSpPr>
          <p:cNvPr id="4" name="Footer Placeholder 3"/>
          <p:cNvSpPr>
            <a:spLocks noGrp="1"/>
          </p:cNvSpPr>
          <p:nvPr>
            <p:ph type="ftr" sz="quarter" idx="11"/>
          </p:nvPr>
        </p:nvSpPr>
        <p:spPr/>
        <p:txBody>
          <a:bodyPr/>
          <a:lstStyle/>
          <a:p>
            <a:pPr>
              <a:defRPr/>
            </a:pPr>
            <a:endParaRPr lang="id-ID"/>
          </a:p>
        </p:txBody>
      </p:sp>
      <p:sp>
        <p:nvSpPr>
          <p:cNvPr id="5" name="Slide Number Placeholder 4"/>
          <p:cNvSpPr>
            <a:spLocks noGrp="1"/>
          </p:cNvSpPr>
          <p:nvPr>
            <p:ph type="sldNum" sz="quarter" idx="12"/>
          </p:nvPr>
        </p:nvSpPr>
        <p:spPr/>
        <p:txBody>
          <a:bodyPr/>
          <a:lstStyle/>
          <a:p>
            <a:pPr>
              <a:defRPr/>
            </a:pPr>
            <a:fld id="{DE88BE60-46E0-48E1-B104-69F1CC5D3EBE}" type="slidenum">
              <a:rPr lang="id-ID" smtClean="0"/>
              <a:pPr>
                <a:defRPr/>
              </a:pPr>
              <a:t>‹#›</a:t>
            </a:fld>
            <a:endParaRPr lang="id-ID"/>
          </a:p>
        </p:txBody>
      </p:sp>
    </p:spTree>
    <p:extLst>
      <p:ext uri="{BB962C8B-B14F-4D97-AF65-F5344CB8AC3E}">
        <p14:creationId xmlns:p14="http://schemas.microsoft.com/office/powerpoint/2010/main" val="469487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1B28D05-20E7-48B3-A58B-DFB5F46C6668}" type="datetimeFigureOut">
              <a:rPr lang="id-ID" smtClean="0"/>
              <a:pPr>
                <a:defRPr/>
              </a:pPr>
              <a:t>05/02/2020</a:t>
            </a:fld>
            <a:endParaRPr lang="id-ID"/>
          </a:p>
        </p:txBody>
      </p:sp>
      <p:sp>
        <p:nvSpPr>
          <p:cNvPr id="3" name="Footer Placeholder 2"/>
          <p:cNvSpPr>
            <a:spLocks noGrp="1"/>
          </p:cNvSpPr>
          <p:nvPr>
            <p:ph type="ftr" sz="quarter" idx="11"/>
          </p:nvPr>
        </p:nvSpPr>
        <p:spPr/>
        <p:txBody>
          <a:bodyPr/>
          <a:lstStyle/>
          <a:p>
            <a:pPr>
              <a:defRPr/>
            </a:pPr>
            <a:endParaRPr lang="id-ID"/>
          </a:p>
        </p:txBody>
      </p:sp>
      <p:sp>
        <p:nvSpPr>
          <p:cNvPr id="4" name="Slide Number Placeholder 3"/>
          <p:cNvSpPr>
            <a:spLocks noGrp="1"/>
          </p:cNvSpPr>
          <p:nvPr>
            <p:ph type="sldNum" sz="quarter" idx="12"/>
          </p:nvPr>
        </p:nvSpPr>
        <p:spPr/>
        <p:txBody>
          <a:bodyPr/>
          <a:lstStyle/>
          <a:p>
            <a:pPr>
              <a:defRPr/>
            </a:pPr>
            <a:fld id="{6138C61F-5517-40C9-BD0B-CFD19AFB5351}" type="slidenum">
              <a:rPr lang="id-ID" smtClean="0"/>
              <a:pPr>
                <a:defRPr/>
              </a:pPr>
              <a:t>‹#›</a:t>
            </a:fld>
            <a:endParaRPr lang="id-ID"/>
          </a:p>
        </p:txBody>
      </p:sp>
    </p:spTree>
    <p:extLst>
      <p:ext uri="{BB962C8B-B14F-4D97-AF65-F5344CB8AC3E}">
        <p14:creationId xmlns:p14="http://schemas.microsoft.com/office/powerpoint/2010/main" val="4082443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C24FBB9-3B10-4D32-BA29-11558F00EF47}" type="datetimeFigureOut">
              <a:rPr lang="id-ID" smtClean="0"/>
              <a:pPr>
                <a:defRPr/>
              </a:pPr>
              <a:t>05/02/2020</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187661B6-8753-4043-B7EB-FC0D6457D12F}" type="slidenum">
              <a:rPr lang="id-ID" smtClean="0"/>
              <a:pPr>
                <a:defRPr/>
              </a:pPr>
              <a:t>‹#›</a:t>
            </a:fld>
            <a:endParaRPr lang="id-ID"/>
          </a:p>
        </p:txBody>
      </p:sp>
    </p:spTree>
    <p:extLst>
      <p:ext uri="{BB962C8B-B14F-4D97-AF65-F5344CB8AC3E}">
        <p14:creationId xmlns:p14="http://schemas.microsoft.com/office/powerpoint/2010/main" val="1924211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AD5A3B29-B039-4447-B170-10CC7A612FDB}" type="datetimeFigureOut">
              <a:rPr lang="id-ID" smtClean="0"/>
              <a:pPr>
                <a:defRPr/>
              </a:pPr>
              <a:t>05/02/2020</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A7A703E9-3431-4AE3-9948-BC0D87570B5C}" type="slidenum">
              <a:rPr lang="id-ID" smtClean="0"/>
              <a:pPr>
                <a:defRPr/>
              </a:pPr>
              <a:t>‹#›</a:t>
            </a:fld>
            <a:endParaRPr lang="id-ID"/>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0024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a:defRPr/>
            </a:pPr>
            <a:fld id="{53DCDFE9-7A53-4BA0-848B-7D1E1045FD74}" type="datetimeFigureOut">
              <a:rPr lang="id-ID" smtClean="0"/>
              <a:pPr>
                <a:defRPr/>
              </a:pPr>
              <a:t>05/02/2020</a:t>
            </a:fld>
            <a:endParaRPr lang="id-ID"/>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a:defRPr/>
            </a:pPr>
            <a:endParaRPr lang="id-ID"/>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a:defRPr/>
            </a:pPr>
            <a:fld id="{8BDED5DA-359F-4222-885B-ECA259AD90A8}" type="slidenum">
              <a:rPr lang="id-ID" smtClean="0"/>
              <a:pPr>
                <a:defRPr/>
              </a:pPr>
              <a:t>‹#›</a:t>
            </a:fld>
            <a:endParaRPr lang="id-ID"/>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5297993"/>
      </p:ext>
    </p:extLst>
  </p:cSld>
  <p:clrMap bg1="lt1" tx1="dk1" bg2="lt2" tx2="dk2" accent1="accent1" accent2="accent2" accent3="accent3" accent4="accent4" accent5="accent5" accent6="accent6" hlink="hlink" folHlink="folHlink"/>
  <p:sldLayoutIdLst>
    <p:sldLayoutId id="2147484305" r:id="rId1"/>
    <p:sldLayoutId id="2147484306" r:id="rId2"/>
    <p:sldLayoutId id="2147484307" r:id="rId3"/>
    <p:sldLayoutId id="2147484308" r:id="rId4"/>
    <p:sldLayoutId id="2147484309" r:id="rId5"/>
    <p:sldLayoutId id="2147484310" r:id="rId6"/>
    <p:sldLayoutId id="2147484311" r:id="rId7"/>
    <p:sldLayoutId id="2147484312" r:id="rId8"/>
    <p:sldLayoutId id="2147484313" r:id="rId9"/>
    <p:sldLayoutId id="2147484314" r:id="rId10"/>
    <p:sldLayoutId id="2147484315" r:id="rId11"/>
    <p:sldLayoutId id="2147484316" r:id="rId12"/>
    <p:sldLayoutId id="2147484317" r:id="rId13"/>
    <p:sldLayoutId id="2147484318" r:id="rId14"/>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id-ID" dirty="0" smtClean="0"/>
              <a:t>Activity diagram</a:t>
            </a:r>
            <a:endParaRPr lang="id-ID" dirty="0"/>
          </a:p>
        </p:txBody>
      </p:sp>
      <p:sp>
        <p:nvSpPr>
          <p:cNvPr id="10243" name="Subtitle 2"/>
          <p:cNvSpPr>
            <a:spLocks noGrp="1"/>
          </p:cNvSpPr>
          <p:nvPr>
            <p:ph type="subTitle" idx="1"/>
          </p:nvPr>
        </p:nvSpPr>
        <p:spPr/>
        <p:txBody>
          <a:bodyPr/>
          <a:lstStyle/>
          <a:p>
            <a:pPr algn="ctr" eaLnBrk="1" hangingPunct="1"/>
            <a:r>
              <a:rPr lang="id-ID" dirty="0" smtClean="0"/>
              <a:t>Oleh:</a:t>
            </a:r>
          </a:p>
          <a:p>
            <a:pPr algn="ctr" eaLnBrk="1" hangingPunct="1"/>
            <a:r>
              <a:rPr lang="en-US" dirty="0" err="1" smtClean="0"/>
              <a:t>Moch</a:t>
            </a:r>
            <a:r>
              <a:rPr lang="en-US" dirty="0" smtClean="0"/>
              <a:t> </a:t>
            </a:r>
            <a:r>
              <a:rPr lang="en-US" dirty="0" err="1" smtClean="0"/>
              <a:t>Arief</a:t>
            </a:r>
            <a:r>
              <a:rPr lang="en-US" dirty="0" smtClean="0"/>
              <a:t> S</a:t>
            </a:r>
            <a:endParaRPr lang="id-ID"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71600" y="357188"/>
            <a:ext cx="7772400" cy="685800"/>
          </a:xfrm>
        </p:spPr>
        <p:txBody>
          <a:bodyPr>
            <a:normAutofit/>
          </a:bodyPr>
          <a:lstStyle/>
          <a:p>
            <a:pPr eaLnBrk="1" hangingPunct="1"/>
            <a:r>
              <a:rPr lang="en-US" dirty="0" smtClean="0"/>
              <a:t> </a:t>
            </a:r>
            <a:r>
              <a:rPr lang="en-US" dirty="0" err="1" smtClean="0"/>
              <a:t>Sinkronisasi</a:t>
            </a:r>
            <a:endParaRPr lang="en-US" dirty="0" smtClean="0"/>
          </a:p>
        </p:txBody>
      </p:sp>
      <p:sp>
        <p:nvSpPr>
          <p:cNvPr id="21507" name="Rectangle 3"/>
          <p:cNvSpPr>
            <a:spLocks noGrp="1" noChangeArrowheads="1"/>
          </p:cNvSpPr>
          <p:nvPr>
            <p:ph idx="1"/>
          </p:nvPr>
        </p:nvSpPr>
        <p:spPr/>
        <p:txBody>
          <a:bodyPr/>
          <a:lstStyle/>
          <a:p>
            <a:pPr eaLnBrk="1" hangingPunct="1"/>
            <a:r>
              <a:rPr lang="en-US" dirty="0" err="1" smtClean="0"/>
              <a:t>Digunakan</a:t>
            </a:r>
            <a:r>
              <a:rPr lang="en-US" dirty="0" smtClean="0"/>
              <a:t> </a:t>
            </a:r>
            <a:r>
              <a:rPr lang="en-US" dirty="0" err="1" smtClean="0"/>
              <a:t>untuk</a:t>
            </a:r>
            <a:r>
              <a:rPr lang="en-US" dirty="0" smtClean="0"/>
              <a:t> </a:t>
            </a:r>
            <a:r>
              <a:rPr lang="en-US" dirty="0" err="1" smtClean="0"/>
              <a:t>menunjukkan</a:t>
            </a:r>
            <a:r>
              <a:rPr lang="en-US" dirty="0" smtClean="0"/>
              <a:t> </a:t>
            </a:r>
            <a:r>
              <a:rPr lang="en-US" dirty="0" err="1" smtClean="0"/>
              <a:t>bahwa</a:t>
            </a:r>
            <a:r>
              <a:rPr lang="en-US" dirty="0" smtClean="0"/>
              <a:t> </a:t>
            </a:r>
            <a:r>
              <a:rPr lang="en-US" dirty="0" err="1" smtClean="0"/>
              <a:t>dua</a:t>
            </a:r>
            <a:r>
              <a:rPr lang="en-US" dirty="0" smtClean="0"/>
              <a:t> </a:t>
            </a:r>
            <a:r>
              <a:rPr lang="en-US" dirty="0" err="1" smtClean="0"/>
              <a:t>atau</a:t>
            </a:r>
            <a:r>
              <a:rPr lang="en-US" dirty="0" smtClean="0"/>
              <a:t> </a:t>
            </a:r>
            <a:r>
              <a:rPr lang="en-US" dirty="0" err="1" smtClean="0"/>
              <a:t>lebih</a:t>
            </a:r>
            <a:r>
              <a:rPr lang="en-US" dirty="0" smtClean="0"/>
              <a:t> </a:t>
            </a:r>
            <a:r>
              <a:rPr lang="en-US" dirty="0" err="1" smtClean="0"/>
              <a:t>cabang</a:t>
            </a:r>
            <a:r>
              <a:rPr lang="en-US" dirty="0" smtClean="0"/>
              <a:t> </a:t>
            </a:r>
            <a:r>
              <a:rPr lang="en-US" dirty="0" err="1" smtClean="0"/>
              <a:t>dari</a:t>
            </a:r>
            <a:r>
              <a:rPr lang="en-US" dirty="0" smtClean="0"/>
              <a:t> </a:t>
            </a:r>
            <a:r>
              <a:rPr lang="en-US" dirty="0" err="1" smtClean="0"/>
              <a:t>aliran</a:t>
            </a:r>
            <a:r>
              <a:rPr lang="en-US" dirty="0" smtClean="0"/>
              <a:t> </a:t>
            </a:r>
            <a:r>
              <a:rPr lang="en-US" dirty="0" err="1" smtClean="0"/>
              <a:t>terjadi</a:t>
            </a:r>
            <a:r>
              <a:rPr lang="en-US" dirty="0" smtClean="0"/>
              <a:t> </a:t>
            </a:r>
            <a:r>
              <a:rPr lang="en-US" dirty="0" err="1" smtClean="0"/>
              <a:t>secara</a:t>
            </a:r>
            <a:r>
              <a:rPr lang="en-US" dirty="0" smtClean="0"/>
              <a:t> </a:t>
            </a:r>
            <a:r>
              <a:rPr lang="en-US" dirty="0" err="1" smtClean="0"/>
              <a:t>paralel</a:t>
            </a:r>
            <a:endParaRPr lang="en-US" dirty="0" smtClean="0"/>
          </a:p>
        </p:txBody>
      </p:sp>
      <p:pic>
        <p:nvPicPr>
          <p:cNvPr id="21508" name="Picture 5"/>
          <p:cNvPicPr>
            <a:picLocks noChangeAspect="1" noChangeArrowheads="1"/>
          </p:cNvPicPr>
          <p:nvPr/>
        </p:nvPicPr>
        <p:blipFill>
          <a:blip r:embed="rId2"/>
          <a:srcRect/>
          <a:stretch>
            <a:fillRect/>
          </a:stretch>
        </p:blipFill>
        <p:spPr bwMode="auto">
          <a:xfrm>
            <a:off x="1285875" y="3429000"/>
            <a:ext cx="2362200" cy="1217613"/>
          </a:xfrm>
          <a:prstGeom prst="rect">
            <a:avLst/>
          </a:prstGeom>
          <a:noFill/>
          <a:ln w="9525">
            <a:noFill/>
            <a:miter lim="800000"/>
            <a:headEnd/>
            <a:tailEnd/>
          </a:ln>
        </p:spPr>
      </p:pic>
      <p:sp>
        <p:nvSpPr>
          <p:cNvPr id="21509" name="Text Box 6"/>
          <p:cNvSpPr txBox="1">
            <a:spLocks noChangeArrowheads="1"/>
          </p:cNvSpPr>
          <p:nvPr/>
        </p:nvSpPr>
        <p:spPr bwMode="auto">
          <a:xfrm>
            <a:off x="1214438" y="4786313"/>
            <a:ext cx="2143125" cy="1200150"/>
          </a:xfrm>
          <a:prstGeom prst="rect">
            <a:avLst/>
          </a:prstGeom>
          <a:noFill/>
          <a:ln w="9525">
            <a:noFill/>
            <a:miter lim="800000"/>
            <a:headEnd/>
            <a:tailEnd/>
          </a:ln>
        </p:spPr>
        <p:txBody>
          <a:bodyPr>
            <a:spAutoFit/>
          </a:bodyPr>
          <a:lstStyle/>
          <a:p>
            <a:r>
              <a:rPr lang="en-US"/>
              <a:t>Sinkronisasi </a:t>
            </a:r>
            <a:endParaRPr lang="id-ID"/>
          </a:p>
          <a:p>
            <a:r>
              <a:rPr lang="en-US"/>
              <a:t>Horisontal dan </a:t>
            </a:r>
            <a:endParaRPr lang="id-ID"/>
          </a:p>
          <a:p>
            <a:r>
              <a:rPr lang="en-US"/>
              <a:t>Vertikal</a:t>
            </a:r>
          </a:p>
        </p:txBody>
      </p:sp>
      <p:sp>
        <p:nvSpPr>
          <p:cNvPr id="21510" name="Text Box 4"/>
          <p:cNvSpPr txBox="1">
            <a:spLocks noChangeArrowheads="1"/>
          </p:cNvSpPr>
          <p:nvPr/>
        </p:nvSpPr>
        <p:spPr bwMode="auto">
          <a:xfrm>
            <a:off x="4108450" y="4995863"/>
            <a:ext cx="1963738" cy="369887"/>
          </a:xfrm>
          <a:prstGeom prst="rect">
            <a:avLst/>
          </a:prstGeom>
          <a:noFill/>
          <a:ln w="9525">
            <a:noFill/>
            <a:miter lim="800000"/>
            <a:headEnd/>
            <a:tailEnd/>
          </a:ln>
        </p:spPr>
        <p:txBody>
          <a:bodyPr wrap="none">
            <a:spAutoFit/>
          </a:bodyPr>
          <a:lstStyle/>
          <a:p>
            <a:r>
              <a:rPr lang="en-US" sz="1800" b="1"/>
              <a:t> Synch. Bar (Join)</a:t>
            </a:r>
          </a:p>
        </p:txBody>
      </p:sp>
      <p:sp>
        <p:nvSpPr>
          <p:cNvPr id="21511" name="Line 5"/>
          <p:cNvSpPr>
            <a:spLocks noChangeShapeType="1"/>
          </p:cNvSpPr>
          <p:nvPr/>
        </p:nvSpPr>
        <p:spPr bwMode="auto">
          <a:xfrm>
            <a:off x="5162550" y="3852863"/>
            <a:ext cx="0" cy="838200"/>
          </a:xfrm>
          <a:prstGeom prst="line">
            <a:avLst/>
          </a:prstGeom>
          <a:noFill/>
          <a:ln w="57150">
            <a:solidFill>
              <a:schemeClr val="tx1"/>
            </a:solidFill>
            <a:round/>
            <a:headEnd/>
            <a:tailEnd/>
          </a:ln>
        </p:spPr>
        <p:txBody>
          <a:bodyPr wrap="none"/>
          <a:lstStyle/>
          <a:p>
            <a:endParaRPr lang="en-US"/>
          </a:p>
        </p:txBody>
      </p:sp>
      <p:sp>
        <p:nvSpPr>
          <p:cNvPr id="21512" name="Line 6"/>
          <p:cNvSpPr>
            <a:spLocks noChangeShapeType="1"/>
          </p:cNvSpPr>
          <p:nvPr/>
        </p:nvSpPr>
        <p:spPr bwMode="auto">
          <a:xfrm>
            <a:off x="4324350" y="4005263"/>
            <a:ext cx="838200" cy="0"/>
          </a:xfrm>
          <a:prstGeom prst="line">
            <a:avLst/>
          </a:prstGeom>
          <a:noFill/>
          <a:ln w="19050">
            <a:solidFill>
              <a:schemeClr val="tx1"/>
            </a:solidFill>
            <a:round/>
            <a:headEnd/>
            <a:tailEnd type="arrow" w="med" len="med"/>
          </a:ln>
        </p:spPr>
        <p:txBody>
          <a:bodyPr wrap="none"/>
          <a:lstStyle/>
          <a:p>
            <a:endParaRPr lang="en-US"/>
          </a:p>
        </p:txBody>
      </p:sp>
      <p:sp>
        <p:nvSpPr>
          <p:cNvPr id="21513" name="Line 7"/>
          <p:cNvSpPr>
            <a:spLocks noChangeShapeType="1"/>
          </p:cNvSpPr>
          <p:nvPr/>
        </p:nvSpPr>
        <p:spPr bwMode="auto">
          <a:xfrm>
            <a:off x="4324350" y="4538663"/>
            <a:ext cx="838200" cy="0"/>
          </a:xfrm>
          <a:prstGeom prst="line">
            <a:avLst/>
          </a:prstGeom>
          <a:noFill/>
          <a:ln w="19050">
            <a:solidFill>
              <a:schemeClr val="tx1"/>
            </a:solidFill>
            <a:round/>
            <a:headEnd/>
            <a:tailEnd type="arrow" w="med" len="med"/>
          </a:ln>
        </p:spPr>
        <p:txBody>
          <a:bodyPr wrap="none"/>
          <a:lstStyle/>
          <a:p>
            <a:endParaRPr lang="en-US"/>
          </a:p>
        </p:txBody>
      </p:sp>
      <p:sp>
        <p:nvSpPr>
          <p:cNvPr id="21514" name="Line 8"/>
          <p:cNvSpPr>
            <a:spLocks noChangeShapeType="1"/>
          </p:cNvSpPr>
          <p:nvPr/>
        </p:nvSpPr>
        <p:spPr bwMode="auto">
          <a:xfrm>
            <a:off x="5162550" y="4233863"/>
            <a:ext cx="838200" cy="0"/>
          </a:xfrm>
          <a:prstGeom prst="line">
            <a:avLst/>
          </a:prstGeom>
          <a:noFill/>
          <a:ln w="19050">
            <a:solidFill>
              <a:schemeClr val="tx1"/>
            </a:solidFill>
            <a:round/>
            <a:headEnd/>
            <a:tailEnd type="arrow" w="med" len="med"/>
          </a:ln>
        </p:spPr>
        <p:txBody>
          <a:bodyPr wrap="none"/>
          <a:lstStyle/>
          <a:p>
            <a:endParaRPr lang="en-US"/>
          </a:p>
        </p:txBody>
      </p:sp>
      <p:sp>
        <p:nvSpPr>
          <p:cNvPr id="21515" name="Text Box 9"/>
          <p:cNvSpPr txBox="1">
            <a:spLocks noChangeArrowheads="1"/>
          </p:cNvSpPr>
          <p:nvPr/>
        </p:nvSpPr>
        <p:spPr bwMode="auto">
          <a:xfrm>
            <a:off x="6661150" y="5000625"/>
            <a:ext cx="2212975" cy="369888"/>
          </a:xfrm>
          <a:prstGeom prst="rect">
            <a:avLst/>
          </a:prstGeom>
          <a:noFill/>
          <a:ln w="9525">
            <a:noFill/>
            <a:miter lim="800000"/>
            <a:headEnd/>
            <a:tailEnd/>
          </a:ln>
        </p:spPr>
        <p:txBody>
          <a:bodyPr wrap="none">
            <a:spAutoFit/>
          </a:bodyPr>
          <a:lstStyle/>
          <a:p>
            <a:r>
              <a:rPr lang="en-US" sz="1800" b="1"/>
              <a:t> Splitting Bar (Fork)</a:t>
            </a:r>
          </a:p>
        </p:txBody>
      </p:sp>
      <p:sp>
        <p:nvSpPr>
          <p:cNvPr id="21516" name="Line 10"/>
          <p:cNvSpPr>
            <a:spLocks noChangeShapeType="1"/>
          </p:cNvSpPr>
          <p:nvPr/>
        </p:nvSpPr>
        <p:spPr bwMode="auto">
          <a:xfrm>
            <a:off x="7881938" y="3776663"/>
            <a:ext cx="0" cy="838200"/>
          </a:xfrm>
          <a:prstGeom prst="line">
            <a:avLst/>
          </a:prstGeom>
          <a:noFill/>
          <a:ln w="57150">
            <a:solidFill>
              <a:schemeClr val="tx1"/>
            </a:solidFill>
            <a:round/>
            <a:headEnd/>
            <a:tailEnd/>
          </a:ln>
        </p:spPr>
        <p:txBody>
          <a:bodyPr wrap="none"/>
          <a:lstStyle/>
          <a:p>
            <a:endParaRPr lang="en-US"/>
          </a:p>
        </p:txBody>
      </p:sp>
      <p:sp>
        <p:nvSpPr>
          <p:cNvPr id="21517" name="Line 11"/>
          <p:cNvSpPr>
            <a:spLocks noChangeShapeType="1"/>
          </p:cNvSpPr>
          <p:nvPr/>
        </p:nvSpPr>
        <p:spPr bwMode="auto">
          <a:xfrm>
            <a:off x="7043738" y="4233863"/>
            <a:ext cx="838200" cy="0"/>
          </a:xfrm>
          <a:prstGeom prst="line">
            <a:avLst/>
          </a:prstGeom>
          <a:noFill/>
          <a:ln w="19050">
            <a:solidFill>
              <a:schemeClr val="tx1"/>
            </a:solidFill>
            <a:round/>
            <a:headEnd/>
            <a:tailEnd type="arrow" w="med" len="med"/>
          </a:ln>
        </p:spPr>
        <p:txBody>
          <a:bodyPr wrap="none"/>
          <a:lstStyle/>
          <a:p>
            <a:endParaRPr lang="en-US"/>
          </a:p>
        </p:txBody>
      </p:sp>
      <p:sp>
        <p:nvSpPr>
          <p:cNvPr id="21518" name="Line 12"/>
          <p:cNvSpPr>
            <a:spLocks noChangeShapeType="1"/>
          </p:cNvSpPr>
          <p:nvPr/>
        </p:nvSpPr>
        <p:spPr bwMode="auto">
          <a:xfrm>
            <a:off x="7881938" y="4462463"/>
            <a:ext cx="838200" cy="0"/>
          </a:xfrm>
          <a:prstGeom prst="line">
            <a:avLst/>
          </a:prstGeom>
          <a:noFill/>
          <a:ln w="19050">
            <a:solidFill>
              <a:schemeClr val="tx1"/>
            </a:solidFill>
            <a:round/>
            <a:headEnd/>
            <a:tailEnd type="arrow" w="med" len="med"/>
          </a:ln>
        </p:spPr>
        <p:txBody>
          <a:bodyPr wrap="none"/>
          <a:lstStyle/>
          <a:p>
            <a:endParaRPr lang="en-US"/>
          </a:p>
        </p:txBody>
      </p:sp>
      <p:sp>
        <p:nvSpPr>
          <p:cNvPr id="21519" name="Line 13"/>
          <p:cNvSpPr>
            <a:spLocks noChangeShapeType="1"/>
          </p:cNvSpPr>
          <p:nvPr/>
        </p:nvSpPr>
        <p:spPr bwMode="auto">
          <a:xfrm>
            <a:off x="7881938" y="4005263"/>
            <a:ext cx="838200" cy="0"/>
          </a:xfrm>
          <a:prstGeom prst="line">
            <a:avLst/>
          </a:prstGeom>
          <a:noFill/>
          <a:ln w="19050">
            <a:solidFill>
              <a:schemeClr val="tx1"/>
            </a:solidFill>
            <a:round/>
            <a:headEnd/>
            <a:tailEnd type="arrow" w="med" len="med"/>
          </a:ln>
        </p:spPr>
        <p:txBody>
          <a:bodyPr wrap="none"/>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381000" y="228600"/>
            <a:ext cx="8229600" cy="609600"/>
          </a:xfrm>
          <a:prstGeom prst="rect">
            <a:avLst/>
          </a:prstGeom>
          <a:noFill/>
          <a:ln w="9525">
            <a:noFill/>
            <a:round/>
            <a:headEnd/>
            <a:tailEnd/>
          </a:ln>
        </p:spPr>
        <p:txBody>
          <a:bodyPr anchor="ctr"/>
          <a:lstStyle/>
          <a:p>
            <a:pPr>
              <a:buClr>
                <a:srgbClr val="272776"/>
              </a:buClr>
              <a:buFont typeface="Impact"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err="1">
                <a:solidFill>
                  <a:srgbClr val="0070C0"/>
                </a:solidFill>
                <a:latin typeface="CheapSign"/>
              </a:rPr>
              <a:t>Petunjuk</a:t>
            </a:r>
            <a:r>
              <a:rPr lang="en-GB" sz="3200" b="1" dirty="0">
                <a:solidFill>
                  <a:srgbClr val="0070C0"/>
                </a:solidFill>
                <a:latin typeface="CheapSign"/>
              </a:rPr>
              <a:t> </a:t>
            </a:r>
            <a:r>
              <a:rPr lang="en-GB" sz="3200" b="1" dirty="0" err="1">
                <a:solidFill>
                  <a:srgbClr val="0070C0"/>
                </a:solidFill>
                <a:latin typeface="CheapSign"/>
              </a:rPr>
              <a:t>Membuat</a:t>
            </a:r>
            <a:r>
              <a:rPr lang="en-GB" sz="3200" b="1" dirty="0">
                <a:solidFill>
                  <a:srgbClr val="0070C0"/>
                </a:solidFill>
                <a:latin typeface="CheapSign"/>
              </a:rPr>
              <a:t> Diagram </a:t>
            </a:r>
            <a:r>
              <a:rPr lang="en-GB" sz="3200" b="1" dirty="0" err="1">
                <a:solidFill>
                  <a:srgbClr val="0070C0"/>
                </a:solidFill>
                <a:latin typeface="CheapSign"/>
              </a:rPr>
              <a:t>Aktivitas</a:t>
            </a:r>
            <a:endParaRPr lang="en-GB" sz="3200" b="1" dirty="0">
              <a:solidFill>
                <a:srgbClr val="0070C0"/>
              </a:solidFill>
              <a:latin typeface="CheapSign"/>
            </a:endParaRPr>
          </a:p>
        </p:txBody>
      </p:sp>
      <p:sp>
        <p:nvSpPr>
          <p:cNvPr id="18435" name="Text Box 2"/>
          <p:cNvSpPr txBox="1">
            <a:spLocks noChangeArrowheads="1"/>
          </p:cNvSpPr>
          <p:nvPr/>
        </p:nvSpPr>
        <p:spPr bwMode="auto">
          <a:xfrm>
            <a:off x="381000" y="1066800"/>
            <a:ext cx="8382000" cy="4495800"/>
          </a:xfrm>
          <a:prstGeom prst="rect">
            <a:avLst/>
          </a:prstGeom>
          <a:noFill/>
          <a:ln w="9525">
            <a:noFill/>
            <a:round/>
            <a:headEnd/>
            <a:tailEnd/>
          </a:ln>
        </p:spPr>
        <p:txBody>
          <a:bodyPr/>
          <a:lstStyle/>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Mulailah dengan node awal untuk titik awal.</a:t>
            </a:r>
          </a:p>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Tambahkan partisi jika relevan untuk analisis yang dibuat. </a:t>
            </a:r>
          </a:p>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Tambahkan aksi untuk setiap langkah utama dari use case.</a:t>
            </a:r>
          </a:p>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Tambahkan alur dari setiap aksi ke aksi lain, keputusan atau node akhir. Setiap aksi hanya mendapat satu alur masuk dan satu alur keluar menuju ke forks, joins, decisions, dan merges.</a:t>
            </a:r>
          </a:p>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Tambahkan decisions jika alur dipecah menjadi beberapa pilihan. Jangan lupa untuk menggabungkan kembali dengan merge.</a:t>
            </a:r>
          </a:p>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Tambahkan forks dan joins jika aktivitas akan dilakukan secara paralel. </a:t>
            </a:r>
          </a:p>
          <a:p>
            <a:pPr marL="339725" indent="-339725">
              <a:lnSpc>
                <a:spcPct val="80000"/>
              </a:lnSpc>
              <a:spcBef>
                <a:spcPts val="600"/>
              </a:spcBef>
              <a:buClr>
                <a:schemeClr val="bg2"/>
              </a:buClr>
              <a:buFont typeface="Wingdings" pitchFamily="2" charset="2"/>
              <a:buChar char="q"/>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2800" b="1">
                <a:solidFill>
                  <a:schemeClr val="tx2"/>
                </a:solidFill>
                <a:latin typeface="Maiandra GD" pitchFamily="34" charset="0"/>
              </a:rPr>
              <a:t>Akhiri proses dengan notasi untuk akhir aktivitas.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Activity diagram"/>
          <p:cNvPicPr>
            <a:picLocks noChangeAspect="1" noChangeArrowheads="1"/>
          </p:cNvPicPr>
          <p:nvPr/>
        </p:nvPicPr>
        <p:blipFill>
          <a:blip r:embed="rId2"/>
          <a:srcRect/>
          <a:stretch>
            <a:fillRect/>
          </a:stretch>
        </p:blipFill>
        <p:spPr bwMode="auto">
          <a:xfrm>
            <a:off x="1905000" y="457200"/>
            <a:ext cx="6400800" cy="6038850"/>
          </a:xfrm>
          <a:prstGeom prst="rect">
            <a:avLst/>
          </a:prstGeom>
          <a:noFill/>
          <a:ln w="9525">
            <a:noFill/>
            <a:miter lim="800000"/>
            <a:headEnd/>
            <a:tailEnd/>
          </a:ln>
        </p:spPr>
      </p:pic>
      <p:sp>
        <p:nvSpPr>
          <p:cNvPr id="19459" name="Text Box 3"/>
          <p:cNvSpPr txBox="1">
            <a:spLocks noChangeArrowheads="1"/>
          </p:cNvSpPr>
          <p:nvPr/>
        </p:nvSpPr>
        <p:spPr bwMode="auto">
          <a:xfrm>
            <a:off x="583729" y="1066800"/>
            <a:ext cx="1323975" cy="915988"/>
          </a:xfrm>
          <a:prstGeom prst="rect">
            <a:avLst/>
          </a:prstGeom>
          <a:noFill/>
          <a:ln w="9525">
            <a:noFill/>
            <a:miter lim="800000"/>
            <a:headEnd/>
            <a:tailEnd/>
          </a:ln>
        </p:spPr>
        <p:txBody>
          <a:bodyPr wrap="none">
            <a:spAutoFit/>
          </a:bodyPr>
          <a:lstStyle/>
          <a:p>
            <a:r>
              <a:rPr lang="en-US" b="1" dirty="0">
                <a:latin typeface="Tahoma" pitchFamily="34" charset="0"/>
              </a:rPr>
              <a:t>CONTOH</a:t>
            </a:r>
          </a:p>
          <a:p>
            <a:r>
              <a:rPr lang="en-US" b="1" dirty="0">
                <a:latin typeface="Tahoma" pitchFamily="34" charset="0"/>
              </a:rPr>
              <a:t>ACTIVITY</a:t>
            </a:r>
          </a:p>
          <a:p>
            <a:r>
              <a:rPr lang="en-US" b="1" dirty="0">
                <a:latin typeface="Tahoma" pitchFamily="34" charset="0"/>
              </a:rPr>
              <a:t>DIAGRAM</a:t>
            </a:r>
          </a:p>
        </p:txBody>
      </p:sp>
      <p:sp>
        <p:nvSpPr>
          <p:cNvPr id="19460" name="Rectangle 4"/>
          <p:cNvSpPr>
            <a:spLocks noChangeArrowheads="1"/>
          </p:cNvSpPr>
          <p:nvPr/>
        </p:nvSpPr>
        <p:spPr bwMode="auto">
          <a:xfrm>
            <a:off x="152400" y="2438400"/>
            <a:ext cx="1524000" cy="1739900"/>
          </a:xfrm>
          <a:prstGeom prst="rect">
            <a:avLst/>
          </a:prstGeom>
          <a:noFill/>
          <a:ln w="9525">
            <a:noFill/>
            <a:miter lim="800000"/>
            <a:headEnd/>
            <a:tailEnd/>
          </a:ln>
        </p:spPr>
        <p:txBody>
          <a:bodyPr anchor="ctr">
            <a:spAutoFit/>
          </a:bodyPr>
          <a:lstStyle/>
          <a:p>
            <a:pPr algn="ctr" fontAlgn="t"/>
            <a:r>
              <a:rPr lang="en-US" altLang="ja-JP" b="1">
                <a:latin typeface="Tahoma" pitchFamily="34" charset="0"/>
                <a:ea typeface="MS PGothic" pitchFamily="34" charset="-128"/>
              </a:rPr>
              <a:t>Penarikan Uang dari Account Bank Melalui ATM</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endParaRPr lang="id-ID"/>
          </a:p>
        </p:txBody>
      </p:sp>
      <p:sp>
        <p:nvSpPr>
          <p:cNvPr id="20483" name="Rectangle 3"/>
          <p:cNvSpPr>
            <a:spLocks noGrp="1" noChangeArrowheads="1"/>
          </p:cNvSpPr>
          <p:nvPr>
            <p:ph idx="1"/>
          </p:nvPr>
        </p:nvSpPr>
        <p:spPr/>
        <p:txBody>
          <a:bodyPr/>
          <a:lstStyle/>
          <a:p>
            <a:pPr eaLnBrk="1" hangingPunct="1"/>
            <a:endParaRPr lang="en-US" smtClean="0"/>
          </a:p>
        </p:txBody>
      </p:sp>
      <p:pic>
        <p:nvPicPr>
          <p:cNvPr id="20484" name="Picture 4"/>
          <p:cNvPicPr>
            <a:picLocks noChangeAspect="1" noChangeArrowheads="1"/>
          </p:cNvPicPr>
          <p:nvPr/>
        </p:nvPicPr>
        <p:blipFill>
          <a:blip r:embed="rId2"/>
          <a:srcRect/>
          <a:stretch>
            <a:fillRect/>
          </a:stretch>
        </p:blipFill>
        <p:spPr bwMode="auto">
          <a:xfrm>
            <a:off x="611560" y="476672"/>
            <a:ext cx="7446590" cy="5654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320040"/>
            <a:ext cx="7242048" cy="608630"/>
          </a:xfrm>
        </p:spPr>
        <p:txBody>
          <a:bodyPr>
            <a:normAutofit fontScale="90000"/>
          </a:bodyPr>
          <a:lstStyle/>
          <a:p>
            <a:r>
              <a:rPr lang="en-US" dirty="0"/>
              <a:t>CONTOH ACTIVITY DIAGRAM</a:t>
            </a:r>
          </a:p>
        </p:txBody>
      </p:sp>
      <p:sp>
        <p:nvSpPr>
          <p:cNvPr id="28675" name="Rectangle 3"/>
          <p:cNvSpPr>
            <a:spLocks noChangeArrowheads="1"/>
          </p:cNvSpPr>
          <p:nvPr/>
        </p:nvSpPr>
        <p:spPr bwMode="auto">
          <a:xfrm>
            <a:off x="0" y="155733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28676" name="Object 4"/>
          <p:cNvGraphicFramePr>
            <a:graphicFrameLocks noChangeAspect="1"/>
          </p:cNvGraphicFramePr>
          <p:nvPr/>
        </p:nvGraphicFramePr>
        <p:xfrm>
          <a:off x="2362200" y="1219200"/>
          <a:ext cx="4441825" cy="5257800"/>
        </p:xfrm>
        <a:graphic>
          <a:graphicData uri="http://schemas.openxmlformats.org/presentationml/2006/ole">
            <mc:AlternateContent xmlns:mc="http://schemas.openxmlformats.org/markup-compatibility/2006">
              <mc:Choice xmlns:v="urn:schemas-microsoft-com:vml" Requires="v">
                <p:oleObj spid="_x0000_s37898" name="Visio" r:id="rId3" imgW="3297079" imgH="3901916" progId="Visio.Drawing.11">
                  <p:embed/>
                </p:oleObj>
              </mc:Choice>
              <mc:Fallback>
                <p:oleObj name="Visio" r:id="rId3" imgW="3297079" imgH="3901916" progId="Visio.Drawing.11">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219200"/>
                        <a:ext cx="4441825" cy="5257800"/>
                      </a:xfrm>
                      <a:prstGeom prst="rect">
                        <a:avLst/>
                      </a:prstGeom>
                      <a:solidFill>
                        <a:srgbClr val="FFFFFF"/>
                      </a:solidFill>
                    </p:spPr>
                  </p:pic>
                </p:oleObj>
              </mc:Fallback>
            </mc:AlternateContent>
          </a:graphicData>
        </a:graphic>
      </p:graphicFrame>
      <p:sp>
        <p:nvSpPr>
          <p:cNvPr id="28677" name="Rectangle 5"/>
          <p:cNvSpPr>
            <a:spLocks noChangeArrowheads="1"/>
          </p:cNvSpPr>
          <p:nvPr/>
        </p:nvSpPr>
        <p:spPr bwMode="auto">
          <a:xfrm>
            <a:off x="0" y="2414588"/>
            <a:ext cx="9144000" cy="0"/>
          </a:xfrm>
          <a:prstGeom prst="rect">
            <a:avLst/>
          </a:prstGeom>
          <a:noFill/>
          <a:ln w="9525">
            <a:noFill/>
            <a:miter lim="800000"/>
            <a:headEnd/>
            <a:tailEnd/>
          </a:ln>
          <a:effectLst/>
        </p:spPr>
        <p:txBody>
          <a:bodyPr wrap="none" anchor="ctr">
            <a:spAutoFit/>
          </a:bodyPr>
          <a:lstStyle/>
          <a:p>
            <a:endParaRPr lang="en-US"/>
          </a:p>
        </p:txBody>
      </p:sp>
      <p:sp>
        <p:nvSpPr>
          <p:cNvPr id="28678" name="Rectangle 6"/>
          <p:cNvSpPr>
            <a:spLocks noChangeArrowheads="1"/>
          </p:cNvSpPr>
          <p:nvPr/>
        </p:nvSpPr>
        <p:spPr bwMode="auto">
          <a:xfrm>
            <a:off x="0" y="2414588"/>
            <a:ext cx="9144000" cy="0"/>
          </a:xfrm>
          <a:prstGeom prst="rect">
            <a:avLst/>
          </a:prstGeom>
          <a:noFill/>
          <a:ln w="9525">
            <a:noFill/>
            <a:miter lim="800000"/>
            <a:headEnd/>
            <a:tailEnd/>
          </a:ln>
          <a:effectLst/>
        </p:spPr>
        <p:txBody>
          <a:bodyPr wrap="none" anchor="ctr">
            <a:spAutoFit/>
          </a:bodyPr>
          <a:lstStyle/>
          <a:p>
            <a:endParaRPr lang="en-US"/>
          </a:p>
        </p:txBody>
      </p:sp>
      <p:sp>
        <p:nvSpPr>
          <p:cNvPr id="28679" name="Rectangle 7"/>
          <p:cNvSpPr>
            <a:spLocks noChangeArrowheads="1"/>
          </p:cNvSpPr>
          <p:nvPr/>
        </p:nvSpPr>
        <p:spPr bwMode="auto">
          <a:xfrm>
            <a:off x="0" y="2414588"/>
            <a:ext cx="9144000" cy="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a:bodyPr>
          <a:lstStyle/>
          <a:p>
            <a:r>
              <a:rPr lang="en-US" sz="4000"/>
              <a:t/>
            </a:r>
            <a:br>
              <a:rPr lang="en-US" sz="4000"/>
            </a:br>
            <a:endParaRPr lang="en-US" sz="4000"/>
          </a:p>
        </p:txBody>
      </p:sp>
      <p:sp>
        <p:nvSpPr>
          <p:cNvPr id="29699" name="Rectangle 3"/>
          <p:cNvSpPr>
            <a:spLocks noGrp="1" noChangeArrowheads="1"/>
          </p:cNvSpPr>
          <p:nvPr>
            <p:ph idx="1"/>
          </p:nvPr>
        </p:nvSpPr>
        <p:spPr>
          <a:xfrm>
            <a:off x="323528" y="1052736"/>
            <a:ext cx="8534400" cy="5029200"/>
          </a:xfrm>
        </p:spPr>
        <p:txBody>
          <a:bodyPr>
            <a:noAutofit/>
          </a:bodyPr>
          <a:lstStyle/>
          <a:p>
            <a:pPr algn="just">
              <a:lnSpc>
                <a:spcPct val="80000"/>
              </a:lnSpc>
            </a:pPr>
            <a:r>
              <a:rPr lang="en-US" sz="2800" dirty="0" err="1"/>
              <a:t>Koperasi</a:t>
            </a:r>
            <a:r>
              <a:rPr lang="en-US" sz="2800" dirty="0"/>
              <a:t> UHAMKA  </a:t>
            </a:r>
            <a:r>
              <a:rPr lang="en-US" sz="2800" dirty="0" err="1"/>
              <a:t>adalah</a:t>
            </a:r>
            <a:r>
              <a:rPr lang="en-US" sz="2800" dirty="0"/>
              <a:t> </a:t>
            </a:r>
            <a:r>
              <a:rPr lang="en-US" sz="2800" dirty="0" err="1"/>
              <a:t>sebuah</a:t>
            </a:r>
            <a:r>
              <a:rPr lang="en-US" sz="2800" dirty="0"/>
              <a:t> </a:t>
            </a:r>
            <a:r>
              <a:rPr lang="en-US" sz="2800" dirty="0" err="1"/>
              <a:t>koperasi</a:t>
            </a:r>
            <a:r>
              <a:rPr lang="en-US" sz="2800" dirty="0"/>
              <a:t> yang </a:t>
            </a:r>
            <a:r>
              <a:rPr lang="en-US" sz="2800" dirty="0" err="1"/>
              <a:t>mengelola</a:t>
            </a:r>
            <a:r>
              <a:rPr lang="en-US" sz="2800" dirty="0"/>
              <a:t> </a:t>
            </a:r>
            <a:r>
              <a:rPr lang="en-US" sz="2800" dirty="0" err="1"/>
              <a:t>simpan</a:t>
            </a:r>
            <a:r>
              <a:rPr lang="en-US" sz="2800" dirty="0"/>
              <a:t> </a:t>
            </a:r>
            <a:r>
              <a:rPr lang="en-US" sz="2800" dirty="0" err="1"/>
              <a:t>pinjam</a:t>
            </a:r>
            <a:r>
              <a:rPr lang="en-US" sz="2800" dirty="0"/>
              <a:t> </a:t>
            </a:r>
            <a:r>
              <a:rPr lang="en-US" sz="2800" dirty="0" err="1"/>
              <a:t>bagi</a:t>
            </a:r>
            <a:r>
              <a:rPr lang="en-US" sz="2800" dirty="0"/>
              <a:t> para </a:t>
            </a:r>
            <a:r>
              <a:rPr lang="en-US" sz="2800" dirty="0" err="1"/>
              <a:t>anggotanya</a:t>
            </a:r>
            <a:r>
              <a:rPr lang="en-US" sz="2800" dirty="0"/>
              <a:t>, </a:t>
            </a:r>
            <a:r>
              <a:rPr lang="en-US" sz="2800" dirty="0" err="1"/>
              <a:t>berikut</a:t>
            </a:r>
            <a:r>
              <a:rPr lang="en-US" sz="2800" dirty="0"/>
              <a:t> </a:t>
            </a:r>
            <a:r>
              <a:rPr lang="en-US" sz="2800" dirty="0" err="1"/>
              <a:t>ini</a:t>
            </a:r>
            <a:r>
              <a:rPr lang="en-US" sz="2800" dirty="0"/>
              <a:t> </a:t>
            </a:r>
            <a:r>
              <a:rPr lang="en-US" sz="2800" dirty="0" err="1"/>
              <a:t>adalah</a:t>
            </a:r>
            <a:r>
              <a:rPr lang="en-US" sz="2800" dirty="0"/>
              <a:t> </a:t>
            </a:r>
            <a:r>
              <a:rPr lang="en-US" sz="2800" dirty="0" err="1"/>
              <a:t>kegiatan</a:t>
            </a:r>
            <a:r>
              <a:rPr lang="en-US" sz="2800" dirty="0"/>
              <a:t> yang </a:t>
            </a:r>
            <a:r>
              <a:rPr lang="en-US" sz="2800" dirty="0" err="1"/>
              <a:t>dilakukan</a:t>
            </a:r>
            <a:r>
              <a:rPr lang="en-US" sz="2800" dirty="0"/>
              <a:t> </a:t>
            </a:r>
            <a:r>
              <a:rPr lang="en-US" sz="2800" dirty="0" err="1"/>
              <a:t>oleh</a:t>
            </a:r>
            <a:r>
              <a:rPr lang="en-US" sz="2800" dirty="0"/>
              <a:t> </a:t>
            </a:r>
            <a:r>
              <a:rPr lang="en-US" sz="2800" dirty="0" err="1"/>
              <a:t>bagian</a:t>
            </a:r>
            <a:r>
              <a:rPr lang="en-US" sz="2800" dirty="0"/>
              <a:t> </a:t>
            </a:r>
            <a:r>
              <a:rPr lang="en-US" sz="2800" dirty="0" err="1"/>
              <a:t>Kredit</a:t>
            </a:r>
            <a:r>
              <a:rPr lang="en-US" sz="2800" dirty="0"/>
              <a:t> </a:t>
            </a:r>
            <a:r>
              <a:rPr lang="en-US" sz="2800" dirty="0" err="1"/>
              <a:t>dalam</a:t>
            </a:r>
            <a:r>
              <a:rPr lang="en-US" sz="2800" dirty="0"/>
              <a:t> </a:t>
            </a:r>
            <a:r>
              <a:rPr lang="en-US" sz="2800" dirty="0" err="1"/>
              <a:t>menangani</a:t>
            </a:r>
            <a:r>
              <a:rPr lang="en-US" sz="2800" dirty="0"/>
              <a:t> </a:t>
            </a:r>
            <a:r>
              <a:rPr lang="en-US" sz="2800" dirty="0" err="1"/>
              <a:t>pemberian</a:t>
            </a:r>
            <a:r>
              <a:rPr lang="en-US" sz="2800" dirty="0"/>
              <a:t> </a:t>
            </a:r>
            <a:r>
              <a:rPr lang="en-US" sz="2800" dirty="0" err="1"/>
              <a:t>pinjaman</a:t>
            </a:r>
            <a:r>
              <a:rPr lang="en-US" sz="2800" dirty="0"/>
              <a:t> </a:t>
            </a:r>
            <a:r>
              <a:rPr lang="en-US" sz="2800" dirty="0" err="1"/>
              <a:t>bagi</a:t>
            </a:r>
            <a:r>
              <a:rPr lang="en-US" sz="2800" dirty="0"/>
              <a:t> para </a:t>
            </a:r>
            <a:r>
              <a:rPr lang="en-US" sz="2800" dirty="0" err="1"/>
              <a:t>anggotanya</a:t>
            </a:r>
            <a:r>
              <a:rPr lang="en-US" sz="2800" dirty="0"/>
              <a:t>. </a:t>
            </a:r>
          </a:p>
          <a:p>
            <a:pPr algn="just">
              <a:lnSpc>
                <a:spcPct val="80000"/>
              </a:lnSpc>
            </a:pPr>
            <a:r>
              <a:rPr lang="en-US" sz="2800" dirty="0" err="1"/>
              <a:t>Setiap</a:t>
            </a:r>
            <a:r>
              <a:rPr lang="en-US" sz="2800" dirty="0"/>
              <a:t> kali </a:t>
            </a:r>
            <a:r>
              <a:rPr lang="en-US" sz="2800" dirty="0" err="1"/>
              <a:t>bagian</a:t>
            </a:r>
            <a:r>
              <a:rPr lang="en-US" sz="2800" dirty="0"/>
              <a:t> </a:t>
            </a:r>
            <a:r>
              <a:rPr lang="en-US" sz="2800" dirty="0" err="1"/>
              <a:t>kredit</a:t>
            </a:r>
            <a:r>
              <a:rPr lang="en-US" sz="2800" dirty="0"/>
              <a:t> </a:t>
            </a:r>
            <a:r>
              <a:rPr lang="en-US" sz="2800" dirty="0" err="1"/>
              <a:t>akan</a:t>
            </a:r>
            <a:r>
              <a:rPr lang="en-US" sz="2800" dirty="0"/>
              <a:t> </a:t>
            </a:r>
            <a:r>
              <a:rPr lang="en-US" sz="2800" dirty="0" err="1"/>
              <a:t>memberikan</a:t>
            </a:r>
            <a:r>
              <a:rPr lang="en-US" sz="2800" dirty="0"/>
              <a:t> </a:t>
            </a:r>
            <a:r>
              <a:rPr lang="en-US" sz="2800" dirty="0" err="1"/>
              <a:t>pinjaman</a:t>
            </a:r>
            <a:r>
              <a:rPr lang="en-US" sz="2800" dirty="0"/>
              <a:t> </a:t>
            </a:r>
            <a:r>
              <a:rPr lang="en-US" sz="2800" dirty="0" err="1"/>
              <a:t>kepada</a:t>
            </a:r>
            <a:r>
              <a:rPr lang="en-US" sz="2800" dirty="0"/>
              <a:t> </a:t>
            </a:r>
            <a:r>
              <a:rPr lang="en-US" sz="2800" dirty="0" err="1"/>
              <a:t>Anggota</a:t>
            </a:r>
            <a:r>
              <a:rPr lang="en-US" sz="2800" dirty="0"/>
              <a:t> </a:t>
            </a:r>
            <a:r>
              <a:rPr lang="en-US" sz="2800" dirty="0" err="1"/>
              <a:t>maka</a:t>
            </a:r>
            <a:r>
              <a:rPr lang="en-US" sz="2800" dirty="0"/>
              <a:t> </a:t>
            </a:r>
            <a:r>
              <a:rPr lang="en-US" sz="2800" dirty="0" err="1"/>
              <a:t>Anggota</a:t>
            </a:r>
            <a:r>
              <a:rPr lang="en-US" sz="2800" dirty="0"/>
              <a:t> </a:t>
            </a:r>
            <a:r>
              <a:rPr lang="en-US" sz="2800" dirty="0" err="1"/>
              <a:t>diharuskan</a:t>
            </a:r>
            <a:r>
              <a:rPr lang="en-US" sz="2800" dirty="0"/>
              <a:t> </a:t>
            </a:r>
            <a:r>
              <a:rPr lang="en-US" sz="2800" dirty="0" err="1"/>
              <a:t>mengisi</a:t>
            </a:r>
            <a:r>
              <a:rPr lang="en-US" sz="2800" dirty="0"/>
              <a:t> </a:t>
            </a:r>
            <a:r>
              <a:rPr lang="en-US" sz="2800" dirty="0" err="1"/>
              <a:t>Formulir</a:t>
            </a:r>
            <a:r>
              <a:rPr lang="en-US" sz="2800" dirty="0"/>
              <a:t> </a:t>
            </a:r>
            <a:r>
              <a:rPr lang="en-US" sz="2800" dirty="0" err="1"/>
              <a:t>Permohonan</a:t>
            </a:r>
            <a:r>
              <a:rPr lang="en-US" sz="2800" dirty="0"/>
              <a:t> </a:t>
            </a:r>
            <a:r>
              <a:rPr lang="en-US" sz="2800" dirty="0" err="1"/>
              <a:t>Pinjaman</a:t>
            </a:r>
            <a:r>
              <a:rPr lang="en-US" sz="2800" dirty="0"/>
              <a:t> yang </a:t>
            </a:r>
            <a:r>
              <a:rPr lang="en-US" sz="2800" dirty="0" err="1"/>
              <a:t>berisi</a:t>
            </a:r>
            <a:r>
              <a:rPr lang="en-US" sz="2800" dirty="0"/>
              <a:t> </a:t>
            </a:r>
            <a:r>
              <a:rPr lang="en-US" sz="2800" i="1" dirty="0" err="1"/>
              <a:t>Nomor</a:t>
            </a:r>
            <a:r>
              <a:rPr lang="en-US" sz="2800" i="1" dirty="0"/>
              <a:t> FPP, </a:t>
            </a:r>
            <a:r>
              <a:rPr lang="en-US" sz="2800" i="1" dirty="0" err="1"/>
              <a:t>Tanggal</a:t>
            </a:r>
            <a:r>
              <a:rPr lang="en-US" sz="2800" i="1" dirty="0"/>
              <a:t> </a:t>
            </a:r>
            <a:r>
              <a:rPr lang="en-US" sz="2800" i="1" dirty="0" err="1"/>
              <a:t>Permohonan</a:t>
            </a:r>
            <a:r>
              <a:rPr lang="en-US" sz="2800" i="1" dirty="0"/>
              <a:t>, </a:t>
            </a:r>
            <a:r>
              <a:rPr lang="en-US" sz="2800" i="1" dirty="0" err="1"/>
              <a:t>Nomor</a:t>
            </a:r>
            <a:r>
              <a:rPr lang="en-US" sz="2800" i="1" dirty="0"/>
              <a:t> </a:t>
            </a:r>
            <a:r>
              <a:rPr lang="en-US" sz="2800" i="1" dirty="0" err="1"/>
              <a:t>Anggota</a:t>
            </a:r>
            <a:r>
              <a:rPr lang="en-US" sz="2800" i="1" dirty="0"/>
              <a:t>, </a:t>
            </a:r>
            <a:r>
              <a:rPr lang="en-US" sz="2800" i="1" dirty="0" err="1"/>
              <a:t>Nama</a:t>
            </a:r>
            <a:r>
              <a:rPr lang="en-US" sz="2800" i="1" dirty="0"/>
              <a:t> </a:t>
            </a:r>
            <a:r>
              <a:rPr lang="en-US" sz="2800" i="1" dirty="0" err="1"/>
              <a:t>Anggota</a:t>
            </a:r>
            <a:r>
              <a:rPr lang="en-US" sz="2800" i="1" dirty="0"/>
              <a:t>,  </a:t>
            </a:r>
            <a:r>
              <a:rPr lang="en-US" sz="2800" i="1" dirty="0" err="1"/>
              <a:t>Jumlah</a:t>
            </a:r>
            <a:r>
              <a:rPr lang="en-US" sz="2800" i="1" dirty="0"/>
              <a:t> </a:t>
            </a:r>
            <a:r>
              <a:rPr lang="en-US" sz="2800" i="1" dirty="0" err="1"/>
              <a:t>Permohonan</a:t>
            </a:r>
            <a:r>
              <a:rPr lang="en-US" sz="2800" i="1" dirty="0"/>
              <a:t> </a:t>
            </a:r>
            <a:r>
              <a:rPr lang="en-US" sz="2800" i="1" dirty="0" err="1"/>
              <a:t>dan</a:t>
            </a:r>
            <a:r>
              <a:rPr lang="en-US" sz="2800" i="1" dirty="0"/>
              <a:t> </a:t>
            </a:r>
            <a:r>
              <a:rPr lang="en-US" sz="2800" i="1" dirty="0" err="1"/>
              <a:t>Keperluan</a:t>
            </a:r>
            <a:r>
              <a:rPr lang="en-US" sz="2800" i="1" dirty="0"/>
              <a:t>.</a:t>
            </a:r>
            <a:r>
              <a:rPr lang="en-US" sz="2800" dirty="0"/>
              <a:t> </a:t>
            </a:r>
            <a:r>
              <a:rPr lang="sv-SE" sz="2800" dirty="0"/>
              <a:t>Yang kemudian oleh Bagian Kredit dicatat dan disimpan kedalam Arsip FPP. Berdasarkan Arsip FPP tersebut Bagian Kredit  membuat Bukti Peminjaman yang diberikan kepada Anggota yang berisi No. BP, tgl BP, Nomor Anggota, Nama Anggota, Jumlah Realisasi, Lama Angsuran, Jumlah Angsuran dan Bunga.</a:t>
            </a:r>
          </a:p>
        </p:txBody>
      </p:sp>
      <p:sp>
        <p:nvSpPr>
          <p:cNvPr id="29700" name="Text Box 4"/>
          <p:cNvSpPr txBox="1">
            <a:spLocks noChangeArrowheads="1"/>
          </p:cNvSpPr>
          <p:nvPr/>
        </p:nvSpPr>
        <p:spPr bwMode="auto">
          <a:xfrm>
            <a:off x="565023" y="295497"/>
            <a:ext cx="7696200" cy="579438"/>
          </a:xfrm>
          <a:prstGeom prst="rect">
            <a:avLst/>
          </a:prstGeom>
          <a:noFill/>
          <a:ln w="9525">
            <a:noFill/>
            <a:miter lim="800000"/>
            <a:headEnd/>
            <a:tailEnd/>
          </a:ln>
          <a:effectLst/>
        </p:spPr>
        <p:txBody>
          <a:bodyPr>
            <a:spAutoFit/>
          </a:bodyPr>
          <a:lstStyle/>
          <a:p>
            <a:pPr algn="ctr"/>
            <a:r>
              <a:rPr lang="en-US" sz="3200" dirty="0">
                <a:solidFill>
                  <a:srgbClr val="0070C0"/>
                </a:solidFill>
                <a:latin typeface="Tahoma" pitchFamily="34" charset="0"/>
              </a:rPr>
              <a:t>STUDI KASUS ACTIVITY DIAGRAM</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533400" y="762000"/>
            <a:ext cx="8229600" cy="4525963"/>
          </a:xfrm>
        </p:spPr>
        <p:txBody>
          <a:bodyPr>
            <a:normAutofit/>
          </a:bodyPr>
          <a:lstStyle/>
          <a:p>
            <a:pPr algn="just">
              <a:lnSpc>
                <a:spcPct val="90000"/>
              </a:lnSpc>
            </a:pPr>
            <a:r>
              <a:rPr lang="sv-SE" sz="2800" dirty="0"/>
              <a:t>Setiap Bulan Anggota diharuskan membayar Angsuran sejumlah Angsuran yang disepakati pada saat Peminjaman yang kemudian oleh bagian Kredit dicatat dan direkam kedalam Arsip Angsuran. Berdasarkan Arsip Angsuran tersebut bagian Kredit membuat  Bukti Angsuran yang diberikan kepada Anggota yang berisi No. BA, Tanggal BA, No. BP, Jumlah Angsur dan Bunga</a:t>
            </a:r>
          </a:p>
          <a:p>
            <a:pPr algn="just">
              <a:lnSpc>
                <a:spcPct val="90000"/>
              </a:lnSpc>
            </a:pPr>
            <a:r>
              <a:rPr lang="sv-SE" sz="2800" dirty="0"/>
              <a:t>Pada akhir bulan Bagian Kredit selalu membuat Laporan Peminjaman dan Laporan Angsuran yang diberikan Kepada Ketua Koperasi.</a:t>
            </a:r>
            <a:endParaRPr lang="en-US" sz="2800" dirty="0"/>
          </a:p>
          <a:p>
            <a:pPr algn="just">
              <a:lnSpc>
                <a:spcPct val="90000"/>
              </a:lnSpc>
            </a:pP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533400"/>
            <a:ext cx="8229600" cy="571500"/>
          </a:xfrm>
        </p:spPr>
        <p:txBody>
          <a:bodyPr>
            <a:normAutofit fontScale="90000"/>
          </a:bodyPr>
          <a:lstStyle/>
          <a:p>
            <a:pPr eaLnBrk="1" fontAlgn="auto" hangingPunct="1">
              <a:spcAft>
                <a:spcPts val="0"/>
              </a:spcAft>
              <a:defRPr/>
            </a:pPr>
            <a:r>
              <a:rPr lang="en-US" sz="4000"/>
              <a:t>ACTIVITY DIAGRAM</a:t>
            </a:r>
          </a:p>
        </p:txBody>
      </p:sp>
      <p:sp>
        <p:nvSpPr>
          <p:cNvPr id="25603" name="Rectangle 3"/>
          <p:cNvSpPr>
            <a:spLocks noGrp="1" noChangeArrowheads="1"/>
          </p:cNvSpPr>
          <p:nvPr>
            <p:ph idx="1"/>
          </p:nvPr>
        </p:nvSpPr>
        <p:spPr>
          <a:xfrm>
            <a:off x="457200" y="1295400"/>
            <a:ext cx="8458200" cy="5029200"/>
          </a:xfrm>
        </p:spPr>
        <p:txBody>
          <a:bodyPr>
            <a:normAutofit/>
          </a:bodyPr>
          <a:lstStyle/>
          <a:p>
            <a:pPr marL="274320" indent="-274320" eaLnBrk="1" fontAlgn="auto" hangingPunct="1">
              <a:spcAft>
                <a:spcPts val="0"/>
              </a:spcAft>
              <a:buFont typeface="Wingdings 2"/>
              <a:buChar char=""/>
              <a:defRPr/>
            </a:pPr>
            <a:r>
              <a:rPr lang="sv-SE" sz="2800" dirty="0"/>
              <a:t>Menggambarkan proses bisnis dan urutan aktivitas dalam sebuah proses</a:t>
            </a:r>
          </a:p>
          <a:p>
            <a:pPr marL="274320" indent="-274320" eaLnBrk="1" fontAlgn="auto" hangingPunct="1">
              <a:spcAft>
                <a:spcPts val="0"/>
              </a:spcAft>
              <a:buFont typeface="Wingdings 2"/>
              <a:buChar char=""/>
              <a:defRPr/>
            </a:pPr>
            <a:r>
              <a:rPr lang="sv-SE" sz="2800" dirty="0"/>
              <a:t>Dipakai pada business modeling untuk memperlihatkan urutan aktifitas proses bisnis</a:t>
            </a:r>
          </a:p>
          <a:p>
            <a:pPr marL="274320" indent="-274320" eaLnBrk="1" fontAlgn="auto" hangingPunct="1">
              <a:spcAft>
                <a:spcPts val="0"/>
              </a:spcAft>
              <a:buFont typeface="Wingdings 2"/>
              <a:buChar char=""/>
              <a:defRPr/>
            </a:pPr>
            <a:r>
              <a:rPr lang="sv-SE" sz="2800" dirty="0"/>
              <a:t>Struktur diagram ini mirip flowchart atau Data Flow Diagram pada perancangan terstruktur </a:t>
            </a:r>
          </a:p>
          <a:p>
            <a:pPr marL="274320" indent="-274320" eaLnBrk="1" fontAlgn="auto" hangingPunct="1">
              <a:spcAft>
                <a:spcPts val="0"/>
              </a:spcAft>
              <a:buFont typeface="Wingdings 2"/>
              <a:buChar char=""/>
              <a:defRPr/>
            </a:pPr>
            <a:r>
              <a:rPr lang="sv-SE" sz="2800" dirty="0"/>
              <a:t>Sangat bermanfaat apabila kita membuat diagram ini terlebih dahulu dalam memodelkan sebuah proses untuk membantu memahami proses secara keseluruhan</a:t>
            </a:r>
            <a:endParaRPr lang="en-US" sz="2800" dirty="0"/>
          </a:p>
          <a:p>
            <a:pPr marL="274320" indent="-274320" eaLnBrk="1" fontAlgn="auto" hangingPunct="1">
              <a:spcAft>
                <a:spcPts val="0"/>
              </a:spcAft>
              <a:buFont typeface="Wingdings 2"/>
              <a:buChar char=""/>
              <a:defRPr/>
            </a:pPr>
            <a:r>
              <a:rPr lang="en-US" sz="2800" dirty="0"/>
              <a:t>Activity diagram </a:t>
            </a:r>
            <a:r>
              <a:rPr lang="en-US" sz="2800" dirty="0" err="1"/>
              <a:t>dibuat</a:t>
            </a:r>
            <a:r>
              <a:rPr lang="en-US" sz="2800" dirty="0"/>
              <a:t> </a:t>
            </a:r>
            <a:r>
              <a:rPr lang="en-US" sz="2800" dirty="0" err="1"/>
              <a:t>berdasarkan</a:t>
            </a:r>
            <a:r>
              <a:rPr lang="en-US" sz="2800" dirty="0"/>
              <a:t> </a:t>
            </a:r>
            <a:r>
              <a:rPr lang="en-US" sz="2800" dirty="0" err="1"/>
              <a:t>sebuah</a:t>
            </a:r>
            <a:r>
              <a:rPr lang="en-US" sz="2800" dirty="0"/>
              <a:t> </a:t>
            </a:r>
            <a:r>
              <a:rPr lang="en-US" sz="2800" dirty="0" err="1"/>
              <a:t>atau</a:t>
            </a:r>
            <a:r>
              <a:rPr lang="en-US" sz="2800" dirty="0"/>
              <a:t> </a:t>
            </a:r>
            <a:r>
              <a:rPr lang="en-US" sz="2800" dirty="0" err="1"/>
              <a:t>beberapa</a:t>
            </a:r>
            <a:r>
              <a:rPr lang="en-US" sz="2800" dirty="0"/>
              <a:t> use case </a:t>
            </a:r>
            <a:r>
              <a:rPr lang="en-US" sz="2800" dirty="0" err="1"/>
              <a:t>pada</a:t>
            </a:r>
            <a:r>
              <a:rPr lang="en-US" sz="2800" dirty="0"/>
              <a:t> use case diagram</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en-US" sz="4000"/>
              <a:t>Simbol Activity Diagram</a:t>
            </a:r>
          </a:p>
        </p:txBody>
      </p:sp>
      <p:graphicFrame>
        <p:nvGraphicFramePr>
          <p:cNvPr id="1026" name="Object 2"/>
          <p:cNvGraphicFramePr>
            <a:graphicFrameLocks noGrp="1" noChangeAspect="1"/>
          </p:cNvGraphicFramePr>
          <p:nvPr>
            <p:ph idx="1"/>
          </p:nvPr>
        </p:nvGraphicFramePr>
        <p:xfrm>
          <a:off x="2443163" y="2286000"/>
          <a:ext cx="3940175" cy="4022725"/>
        </p:xfrm>
        <a:graphic>
          <a:graphicData uri="http://schemas.openxmlformats.org/presentationml/2006/ole">
            <mc:AlternateContent xmlns:mc="http://schemas.openxmlformats.org/markup-compatibility/2006">
              <mc:Choice xmlns:v="urn:schemas-microsoft-com:vml" Requires="v">
                <p:oleObj spid="_x0000_s1034" name="Document" r:id="rId3" imgW="5640271" imgH="5757974" progId="Word.Document.8">
                  <p:embed/>
                </p:oleObj>
              </mc:Choice>
              <mc:Fallback>
                <p:oleObj name="Document" r:id="rId3" imgW="5640271" imgH="5757974"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3163" y="2286000"/>
                        <a:ext cx="3940175" cy="402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7813"/>
            <a:ext cx="8229600" cy="712787"/>
          </a:xfrm>
        </p:spPr>
        <p:txBody>
          <a:bodyPr/>
          <a:lstStyle/>
          <a:p>
            <a:pPr eaLnBrk="1" hangingPunct="1">
              <a:defRPr/>
            </a:pPr>
            <a:r>
              <a:rPr lang="en-US" sz="3600" smtClean="0">
                <a:solidFill>
                  <a:schemeClr val="bg2"/>
                </a:solidFill>
                <a:latin typeface="CheapSign" pitchFamily="2" charset="0"/>
              </a:rPr>
              <a:t>Activity</a:t>
            </a:r>
          </a:p>
        </p:txBody>
      </p:sp>
      <p:sp>
        <p:nvSpPr>
          <p:cNvPr id="12291" name="Rectangle 3"/>
          <p:cNvSpPr>
            <a:spLocks noGrp="1" noChangeArrowheads="1"/>
          </p:cNvSpPr>
          <p:nvPr>
            <p:ph type="body" sz="half" idx="1"/>
          </p:nvPr>
        </p:nvSpPr>
        <p:spPr>
          <a:xfrm>
            <a:off x="609600" y="1447800"/>
            <a:ext cx="8229600" cy="2057400"/>
          </a:xfrm>
        </p:spPr>
        <p:txBody>
          <a:bodyPr/>
          <a:lstStyle/>
          <a:p>
            <a:pPr eaLnBrk="1" hangingPunct="1"/>
            <a:r>
              <a:rPr lang="en-US" sz="2400" b="1" smtClean="0">
                <a:solidFill>
                  <a:schemeClr val="tx2"/>
                </a:solidFill>
                <a:latin typeface="Maiandra GD" pitchFamily="34" charset="0"/>
              </a:rPr>
              <a:t>Activity menggambarkan sebuah pekerjaan/tugas dalam workflow.</a:t>
            </a:r>
          </a:p>
          <a:p>
            <a:pPr eaLnBrk="1" hangingPunct="1"/>
            <a:r>
              <a:rPr lang="en-US" sz="2400" b="1" smtClean="0">
                <a:solidFill>
                  <a:schemeClr val="tx2"/>
                </a:solidFill>
                <a:latin typeface="Maiandra GD" pitchFamily="34" charset="0"/>
              </a:rPr>
              <a:t>Pada UML, activity digambarkan dengan simbol belah ketupat=‘lozenge’ (horizontal top and bottom with convex sides).</a:t>
            </a:r>
          </a:p>
        </p:txBody>
      </p:sp>
      <p:pic>
        <p:nvPicPr>
          <p:cNvPr id="12292" name="Picture 4"/>
          <p:cNvPicPr>
            <a:picLocks noGrp="1" noChangeAspect="1" noChangeArrowheads="1"/>
          </p:cNvPicPr>
          <p:nvPr>
            <p:ph sz="quarter" idx="2"/>
          </p:nvPr>
        </p:nvPicPr>
        <p:blipFill>
          <a:blip r:embed="rId2"/>
          <a:srcRect/>
          <a:stretch>
            <a:fillRect/>
          </a:stretch>
        </p:blipFill>
        <p:spPr>
          <a:xfrm>
            <a:off x="1905000" y="3505200"/>
            <a:ext cx="2105025" cy="942975"/>
          </a:xfrm>
          <a:noFill/>
        </p:spPr>
      </p:pic>
      <p:pic>
        <p:nvPicPr>
          <p:cNvPr id="12293" name="Picture 5"/>
          <p:cNvPicPr>
            <a:picLocks noGrp="1" noChangeAspect="1" noChangeArrowheads="1"/>
          </p:cNvPicPr>
          <p:nvPr>
            <p:ph sz="quarter" idx="3"/>
          </p:nvPr>
        </p:nvPicPr>
        <p:blipFill>
          <a:blip r:embed="rId3"/>
          <a:srcRect/>
          <a:stretch>
            <a:fillRect/>
          </a:stretch>
        </p:blipFill>
        <p:spPr>
          <a:xfrm>
            <a:off x="5105400" y="3505200"/>
            <a:ext cx="1544638" cy="992188"/>
          </a:xfrm>
          <a:noFill/>
        </p:spPr>
      </p:pic>
      <p:sp>
        <p:nvSpPr>
          <p:cNvPr id="12294" name="Text Box 6"/>
          <p:cNvSpPr txBox="1">
            <a:spLocks noChangeArrowheads="1"/>
          </p:cNvSpPr>
          <p:nvPr/>
        </p:nvSpPr>
        <p:spPr bwMode="auto">
          <a:xfrm>
            <a:off x="2209800" y="4495800"/>
            <a:ext cx="1371600" cy="336550"/>
          </a:xfrm>
          <a:prstGeom prst="rect">
            <a:avLst/>
          </a:prstGeom>
          <a:noFill/>
          <a:ln w="9525">
            <a:noFill/>
            <a:miter lim="800000"/>
            <a:headEnd/>
            <a:tailEnd/>
          </a:ln>
        </p:spPr>
        <p:txBody>
          <a:bodyPr>
            <a:spAutoFit/>
          </a:bodyPr>
          <a:lstStyle/>
          <a:p>
            <a:pPr algn="ctr" eaLnBrk="0" hangingPunct="0">
              <a:spcBef>
                <a:spcPct val="50000"/>
              </a:spcBef>
            </a:pPr>
            <a:r>
              <a:rPr lang="en-US" sz="1600" b="1">
                <a:latin typeface="Verdana" pitchFamily="34" charset="0"/>
              </a:rPr>
              <a:t>Activity</a:t>
            </a:r>
          </a:p>
        </p:txBody>
      </p:sp>
      <p:sp>
        <p:nvSpPr>
          <p:cNvPr id="12295" name="Text Box 7"/>
          <p:cNvSpPr txBox="1">
            <a:spLocks noChangeArrowheads="1"/>
          </p:cNvSpPr>
          <p:nvPr/>
        </p:nvSpPr>
        <p:spPr bwMode="auto">
          <a:xfrm>
            <a:off x="5181600" y="4572000"/>
            <a:ext cx="1371600" cy="336550"/>
          </a:xfrm>
          <a:prstGeom prst="rect">
            <a:avLst/>
          </a:prstGeom>
          <a:noFill/>
          <a:ln w="9525">
            <a:noFill/>
            <a:miter lim="800000"/>
            <a:headEnd/>
            <a:tailEnd/>
          </a:ln>
        </p:spPr>
        <p:txBody>
          <a:bodyPr>
            <a:spAutoFit/>
          </a:bodyPr>
          <a:lstStyle/>
          <a:p>
            <a:pPr algn="ctr" eaLnBrk="0" hangingPunct="0">
              <a:spcBef>
                <a:spcPct val="50000"/>
              </a:spcBef>
            </a:pPr>
            <a:r>
              <a:rPr lang="en-US" sz="1600" b="1">
                <a:latin typeface="Verdana" pitchFamily="34" charset="0"/>
              </a:rPr>
              <a:t>State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7813"/>
            <a:ext cx="8229600" cy="788987"/>
          </a:xfrm>
        </p:spPr>
        <p:txBody>
          <a:bodyPr/>
          <a:lstStyle/>
          <a:p>
            <a:pPr eaLnBrk="1" hangingPunct="1">
              <a:defRPr/>
            </a:pPr>
            <a:r>
              <a:rPr lang="en-US" sz="3600" smtClean="0">
                <a:solidFill>
                  <a:schemeClr val="bg2"/>
                </a:solidFill>
                <a:latin typeface="CheapSign" pitchFamily="2" charset="0"/>
              </a:rPr>
              <a:t>Start State</a:t>
            </a:r>
          </a:p>
        </p:txBody>
      </p:sp>
      <p:sp>
        <p:nvSpPr>
          <p:cNvPr id="13315" name="Rectangle 3"/>
          <p:cNvSpPr>
            <a:spLocks noGrp="1" noChangeArrowheads="1"/>
          </p:cNvSpPr>
          <p:nvPr>
            <p:ph idx="1"/>
          </p:nvPr>
        </p:nvSpPr>
        <p:spPr>
          <a:xfrm>
            <a:off x="457200" y="1447800"/>
            <a:ext cx="8229600" cy="2133600"/>
          </a:xfrm>
        </p:spPr>
        <p:txBody>
          <a:bodyPr>
            <a:normAutofit/>
          </a:bodyPr>
          <a:lstStyle/>
          <a:p>
            <a:pPr eaLnBrk="1" hangingPunct="1"/>
            <a:r>
              <a:rPr lang="en-US" b="1" smtClean="0">
                <a:solidFill>
                  <a:schemeClr val="tx2"/>
                </a:solidFill>
                <a:latin typeface="Maiandra GD" pitchFamily="34" charset="0"/>
              </a:rPr>
              <a:t>Start state dengan tegas menunjukkan dimulainya suatu workflow pada sebuah activity diagram.</a:t>
            </a:r>
          </a:p>
          <a:p>
            <a:pPr eaLnBrk="1" hangingPunct="1"/>
            <a:r>
              <a:rPr lang="en-US" b="1" smtClean="0">
                <a:solidFill>
                  <a:schemeClr val="tx2"/>
                </a:solidFill>
                <a:latin typeface="Maiandra GD" pitchFamily="34" charset="0"/>
              </a:rPr>
              <a:t>Hanya ada satu start state dalam sebuah workflow.</a:t>
            </a:r>
          </a:p>
          <a:p>
            <a:pPr eaLnBrk="1" hangingPunct="1"/>
            <a:r>
              <a:rPr lang="en-US" b="1" smtClean="0">
                <a:solidFill>
                  <a:schemeClr val="tx2"/>
                </a:solidFill>
                <a:latin typeface="Maiandra GD" pitchFamily="34" charset="0"/>
              </a:rPr>
              <a:t>Pada UML, start state digambarkan dengan simbol lingkaran yang solid</a:t>
            </a:r>
            <a:r>
              <a:rPr lang="en-US" sz="2400" smtClean="0">
                <a:latin typeface="Maiandra GD" pitchFamily="34" charset="0"/>
              </a:rPr>
              <a:t>.</a:t>
            </a:r>
          </a:p>
        </p:txBody>
      </p:sp>
      <p:sp>
        <p:nvSpPr>
          <p:cNvPr id="13316" name="Oval 4"/>
          <p:cNvSpPr>
            <a:spLocks noChangeArrowheads="1"/>
          </p:cNvSpPr>
          <p:nvPr/>
        </p:nvSpPr>
        <p:spPr bwMode="auto">
          <a:xfrm>
            <a:off x="4038600" y="4724400"/>
            <a:ext cx="914400" cy="914400"/>
          </a:xfrm>
          <a:prstGeom prst="ellipse">
            <a:avLst/>
          </a:prstGeom>
          <a:solidFill>
            <a:srgbClr val="000000"/>
          </a:solidFill>
          <a:ln w="9525">
            <a:solidFill>
              <a:srgbClr val="CC3300"/>
            </a:solidFill>
            <a:round/>
            <a:headEnd/>
            <a:tailEnd/>
          </a:ln>
        </p:spPr>
        <p:txBody>
          <a:bodyPr wrap="none" anchor="ctr"/>
          <a:lstStyle/>
          <a:p>
            <a:endParaRPr lang="en-US"/>
          </a:p>
        </p:txBody>
      </p:sp>
      <p:sp>
        <p:nvSpPr>
          <p:cNvPr id="13317" name="Text Box 5"/>
          <p:cNvSpPr txBox="1">
            <a:spLocks noChangeArrowheads="1"/>
          </p:cNvSpPr>
          <p:nvPr/>
        </p:nvSpPr>
        <p:spPr bwMode="auto">
          <a:xfrm>
            <a:off x="3733800" y="5759450"/>
            <a:ext cx="1524000" cy="336550"/>
          </a:xfrm>
          <a:prstGeom prst="rect">
            <a:avLst/>
          </a:prstGeom>
          <a:noFill/>
          <a:ln w="9525">
            <a:noFill/>
            <a:miter lim="800000"/>
            <a:headEnd/>
            <a:tailEnd/>
          </a:ln>
        </p:spPr>
        <p:txBody>
          <a:bodyPr>
            <a:spAutoFit/>
          </a:bodyPr>
          <a:lstStyle/>
          <a:p>
            <a:pPr algn="ctr" eaLnBrk="0" hangingPunct="0">
              <a:spcBef>
                <a:spcPct val="50000"/>
              </a:spcBef>
            </a:pPr>
            <a:r>
              <a:rPr lang="en-US" sz="1600" b="1">
                <a:latin typeface="Verdana" pitchFamily="34" charset="0"/>
              </a:rPr>
              <a:t>Start State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7813"/>
            <a:ext cx="8229600" cy="865187"/>
          </a:xfrm>
        </p:spPr>
        <p:txBody>
          <a:bodyPr anchor="ctr" anchorCtr="1"/>
          <a:lstStyle/>
          <a:p>
            <a:pPr algn="r" eaLnBrk="1" hangingPunct="1">
              <a:defRPr/>
            </a:pPr>
            <a:r>
              <a:rPr lang="en-US" sz="3600" smtClean="0">
                <a:solidFill>
                  <a:schemeClr val="bg2"/>
                </a:solidFill>
                <a:latin typeface="CheapSign" pitchFamily="2" charset="0"/>
              </a:rPr>
              <a:t>End State</a:t>
            </a:r>
          </a:p>
        </p:txBody>
      </p:sp>
      <p:sp>
        <p:nvSpPr>
          <p:cNvPr id="14339" name="Rectangle 3"/>
          <p:cNvSpPr>
            <a:spLocks noGrp="1" noChangeArrowheads="1"/>
          </p:cNvSpPr>
          <p:nvPr>
            <p:ph type="body" sz="half" idx="1"/>
          </p:nvPr>
        </p:nvSpPr>
        <p:spPr>
          <a:xfrm>
            <a:off x="228600" y="1600200"/>
            <a:ext cx="8458200" cy="2209800"/>
          </a:xfrm>
          <a:noFill/>
        </p:spPr>
        <p:txBody>
          <a:bodyPr>
            <a:normAutofit/>
          </a:bodyPr>
          <a:lstStyle/>
          <a:p>
            <a:pPr eaLnBrk="1" hangingPunct="1">
              <a:lnSpc>
                <a:spcPct val="90000"/>
              </a:lnSpc>
            </a:pPr>
            <a:r>
              <a:rPr lang="en-US" b="1" smtClean="0">
                <a:solidFill>
                  <a:schemeClr val="tx2"/>
                </a:solidFill>
                <a:latin typeface="Maiandra GD" pitchFamily="34" charset="0"/>
              </a:rPr>
              <a:t>End state menggambarkan akhir atau terminal dari pada sebuah activity diagram.</a:t>
            </a:r>
          </a:p>
          <a:p>
            <a:pPr eaLnBrk="1" hangingPunct="1">
              <a:lnSpc>
                <a:spcPct val="90000"/>
              </a:lnSpc>
            </a:pPr>
            <a:r>
              <a:rPr lang="en-US" b="1" smtClean="0">
                <a:solidFill>
                  <a:schemeClr val="tx2"/>
                </a:solidFill>
                <a:latin typeface="Maiandra GD" pitchFamily="34" charset="0"/>
              </a:rPr>
              <a:t>Bisa terdapat lebih dari satu end state pada sebuah activity diagram.</a:t>
            </a:r>
          </a:p>
          <a:p>
            <a:pPr eaLnBrk="1" hangingPunct="1">
              <a:lnSpc>
                <a:spcPct val="90000"/>
              </a:lnSpc>
            </a:pPr>
            <a:r>
              <a:rPr lang="en-US" b="1" smtClean="0">
                <a:solidFill>
                  <a:schemeClr val="tx2"/>
                </a:solidFill>
                <a:latin typeface="Maiandra GD" pitchFamily="34" charset="0"/>
              </a:rPr>
              <a:t>Pada UML, end state digambarkan dengan simbol sebuah bull’s eye.</a:t>
            </a:r>
          </a:p>
        </p:txBody>
      </p:sp>
      <p:pic>
        <p:nvPicPr>
          <p:cNvPr id="14341" name="Picture 5"/>
          <p:cNvPicPr>
            <a:picLocks noGrp="1" noChangeAspect="1" noChangeArrowheads="1"/>
          </p:cNvPicPr>
          <p:nvPr>
            <p:ph sz="half" idx="2"/>
          </p:nvPr>
        </p:nvPicPr>
        <p:blipFill>
          <a:blip r:embed="rId2"/>
          <a:srcRect r="78787"/>
          <a:stretch>
            <a:fillRect/>
          </a:stretch>
        </p:blipFill>
        <p:spPr>
          <a:xfrm>
            <a:off x="3352800" y="4779963"/>
            <a:ext cx="1524000" cy="1468437"/>
          </a:xfrm>
          <a:noFill/>
        </p:spPr>
      </p:pic>
      <p:sp>
        <p:nvSpPr>
          <p:cNvPr id="14340" name="Text Box 4"/>
          <p:cNvSpPr txBox="1">
            <a:spLocks noChangeArrowheads="1"/>
          </p:cNvSpPr>
          <p:nvPr/>
        </p:nvSpPr>
        <p:spPr bwMode="auto">
          <a:xfrm>
            <a:off x="3276600" y="4800600"/>
            <a:ext cx="1524000" cy="336550"/>
          </a:xfrm>
          <a:prstGeom prst="rect">
            <a:avLst/>
          </a:prstGeom>
          <a:noFill/>
          <a:ln w="9525">
            <a:noFill/>
            <a:miter lim="800000"/>
            <a:headEnd/>
            <a:tailEnd/>
          </a:ln>
        </p:spPr>
        <p:txBody>
          <a:bodyPr>
            <a:spAutoFit/>
          </a:bodyPr>
          <a:lstStyle/>
          <a:p>
            <a:pPr algn="ctr" eaLnBrk="0" hangingPunct="0">
              <a:spcBef>
                <a:spcPct val="50000"/>
              </a:spcBef>
            </a:pPr>
            <a:r>
              <a:rPr lang="en-US" sz="1600" b="1">
                <a:latin typeface="Verdana" pitchFamily="34" charset="0"/>
              </a:rPr>
              <a:t>End State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7813"/>
            <a:ext cx="8229600" cy="865187"/>
          </a:xfrm>
        </p:spPr>
        <p:txBody>
          <a:bodyPr/>
          <a:lstStyle/>
          <a:p>
            <a:pPr eaLnBrk="1" hangingPunct="1">
              <a:defRPr/>
            </a:pPr>
            <a:r>
              <a:rPr lang="en-US" sz="3600" smtClean="0">
                <a:solidFill>
                  <a:schemeClr val="bg2"/>
                </a:solidFill>
                <a:latin typeface="CheapSign" pitchFamily="2" charset="0"/>
              </a:rPr>
              <a:t>State Transitions</a:t>
            </a:r>
          </a:p>
        </p:txBody>
      </p:sp>
      <p:sp>
        <p:nvSpPr>
          <p:cNvPr id="15363" name="Rectangle 3"/>
          <p:cNvSpPr>
            <a:spLocks noGrp="1" noChangeArrowheads="1"/>
          </p:cNvSpPr>
          <p:nvPr>
            <p:ph type="body" sz="half" idx="1"/>
          </p:nvPr>
        </p:nvSpPr>
        <p:spPr>
          <a:xfrm>
            <a:off x="457200" y="1371600"/>
            <a:ext cx="8382000" cy="1905000"/>
          </a:xfrm>
        </p:spPr>
        <p:txBody>
          <a:bodyPr/>
          <a:lstStyle/>
          <a:p>
            <a:pPr eaLnBrk="1" hangingPunct="1"/>
            <a:r>
              <a:rPr lang="en-US" sz="2000" smtClean="0"/>
              <a:t>State transition menunjukkan kegiatan apa berikutnya setelah suatu kegiatan sebelumnya.</a:t>
            </a:r>
          </a:p>
          <a:p>
            <a:pPr eaLnBrk="1" hangingPunct="1"/>
            <a:r>
              <a:rPr lang="en-US" sz="2000" smtClean="0"/>
              <a:t>Pada UML, state transition digambarkan oleh sebuah </a:t>
            </a:r>
            <a:r>
              <a:rPr lang="en-US" sz="2000" i="1" smtClean="0"/>
              <a:t>solid line</a:t>
            </a:r>
            <a:r>
              <a:rPr lang="en-US" sz="2000" smtClean="0"/>
              <a:t> dengan panah.</a:t>
            </a:r>
          </a:p>
        </p:txBody>
      </p:sp>
      <p:sp>
        <p:nvSpPr>
          <p:cNvPr id="15364" name="Line 4"/>
          <p:cNvSpPr>
            <a:spLocks noChangeShapeType="1"/>
          </p:cNvSpPr>
          <p:nvPr/>
        </p:nvSpPr>
        <p:spPr bwMode="auto">
          <a:xfrm>
            <a:off x="1905000" y="4114800"/>
            <a:ext cx="4953000" cy="0"/>
          </a:xfrm>
          <a:prstGeom prst="line">
            <a:avLst/>
          </a:prstGeom>
          <a:noFill/>
          <a:ln w="28575">
            <a:solidFill>
              <a:srgbClr val="CC3300"/>
            </a:solidFill>
            <a:round/>
            <a:headEnd/>
            <a:tailEnd type="stealth" w="lg" len="lg"/>
          </a:ln>
        </p:spPr>
        <p:txBody>
          <a:bodyPr/>
          <a:lstStyle/>
          <a:p>
            <a:endParaRPr lang="en-US"/>
          </a:p>
        </p:txBody>
      </p:sp>
      <p:sp>
        <p:nvSpPr>
          <p:cNvPr id="15365" name="Text Box 5"/>
          <p:cNvSpPr txBox="1">
            <a:spLocks noChangeArrowheads="1"/>
          </p:cNvSpPr>
          <p:nvPr/>
        </p:nvSpPr>
        <p:spPr bwMode="auto">
          <a:xfrm>
            <a:off x="3505200" y="4267200"/>
            <a:ext cx="2133600" cy="336550"/>
          </a:xfrm>
          <a:prstGeom prst="rect">
            <a:avLst/>
          </a:prstGeom>
          <a:noFill/>
          <a:ln w="9525">
            <a:noFill/>
            <a:miter lim="800000"/>
            <a:headEnd/>
            <a:tailEnd/>
          </a:ln>
        </p:spPr>
        <p:txBody>
          <a:bodyPr>
            <a:spAutoFit/>
          </a:bodyPr>
          <a:lstStyle/>
          <a:p>
            <a:pPr algn="ctr" eaLnBrk="0" hangingPunct="0">
              <a:spcBef>
                <a:spcPct val="50000"/>
              </a:spcBef>
            </a:pPr>
            <a:r>
              <a:rPr lang="en-US" sz="1600" b="1">
                <a:latin typeface="Verdana" pitchFamily="34" charset="0"/>
              </a:rPr>
              <a:t>State Transition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7813"/>
            <a:ext cx="8229600" cy="1017587"/>
          </a:xfrm>
        </p:spPr>
        <p:txBody>
          <a:bodyPr/>
          <a:lstStyle/>
          <a:p>
            <a:pPr eaLnBrk="1" hangingPunct="1">
              <a:defRPr/>
            </a:pPr>
            <a:r>
              <a:rPr lang="en-US" sz="3600" smtClean="0">
                <a:solidFill>
                  <a:schemeClr val="bg2"/>
                </a:solidFill>
                <a:latin typeface="CheapSign" pitchFamily="2" charset="0"/>
              </a:rPr>
              <a:t>Decisions</a:t>
            </a:r>
          </a:p>
        </p:txBody>
      </p:sp>
      <p:sp>
        <p:nvSpPr>
          <p:cNvPr id="16387" name="Rectangle 3"/>
          <p:cNvSpPr>
            <a:spLocks noGrp="1" noChangeArrowheads="1"/>
          </p:cNvSpPr>
          <p:nvPr>
            <p:ph type="body" sz="half" idx="1"/>
          </p:nvPr>
        </p:nvSpPr>
        <p:spPr>
          <a:xfrm>
            <a:off x="457200" y="1447800"/>
            <a:ext cx="8382000" cy="2189163"/>
          </a:xfrm>
        </p:spPr>
        <p:txBody>
          <a:bodyPr>
            <a:normAutofit/>
          </a:bodyPr>
          <a:lstStyle/>
          <a:p>
            <a:pPr eaLnBrk="1" hangingPunct="1"/>
            <a:r>
              <a:rPr lang="en-US" b="1" smtClean="0">
                <a:solidFill>
                  <a:schemeClr val="tx2"/>
                </a:solidFill>
                <a:latin typeface="Maiandra GD" pitchFamily="34" charset="0"/>
              </a:rPr>
              <a:t>Decision adalah suatu titik/point pada  activity diagram yang mengindikasikan suatu kondisi dimana ada kemungkinan perbedaan transisi.</a:t>
            </a:r>
          </a:p>
          <a:p>
            <a:pPr eaLnBrk="1" hangingPunct="1"/>
            <a:r>
              <a:rPr lang="en-US" b="1" smtClean="0">
                <a:solidFill>
                  <a:schemeClr val="tx2"/>
                </a:solidFill>
                <a:latin typeface="Maiandra GD" pitchFamily="34" charset="0"/>
              </a:rPr>
              <a:t>Pada  UML, decision digambarkan dengan sebuah simbol diamond.</a:t>
            </a:r>
          </a:p>
        </p:txBody>
      </p:sp>
      <p:pic>
        <p:nvPicPr>
          <p:cNvPr id="16388" name="Picture 4"/>
          <p:cNvPicPr>
            <a:picLocks noGrp="1" noChangeAspect="1" noChangeArrowheads="1"/>
          </p:cNvPicPr>
          <p:nvPr>
            <p:ph sz="half" idx="2"/>
          </p:nvPr>
        </p:nvPicPr>
        <p:blipFill>
          <a:blip r:embed="rId2"/>
          <a:stretch>
            <a:fillRect/>
          </a:stretch>
        </p:blipFill>
        <p:spPr>
          <a:xfrm>
            <a:off x="3275856" y="3140968"/>
            <a:ext cx="1872208" cy="2325163"/>
          </a:xfrm>
          <a:noFill/>
        </p:spPr>
      </p:pic>
      <p:sp>
        <p:nvSpPr>
          <p:cNvPr id="16389" name="Text Box 5"/>
          <p:cNvSpPr txBox="1">
            <a:spLocks noChangeArrowheads="1"/>
          </p:cNvSpPr>
          <p:nvPr/>
        </p:nvSpPr>
        <p:spPr bwMode="auto">
          <a:xfrm>
            <a:off x="3059832" y="3436413"/>
            <a:ext cx="2133600" cy="336550"/>
          </a:xfrm>
          <a:prstGeom prst="rect">
            <a:avLst/>
          </a:prstGeom>
          <a:noFill/>
          <a:ln w="9525">
            <a:noFill/>
            <a:miter lim="800000"/>
            <a:headEnd/>
            <a:tailEnd/>
          </a:ln>
        </p:spPr>
        <p:txBody>
          <a:bodyPr>
            <a:spAutoFit/>
          </a:bodyPr>
          <a:lstStyle/>
          <a:p>
            <a:pPr algn="ctr" eaLnBrk="0" hangingPunct="0">
              <a:spcBef>
                <a:spcPct val="50000"/>
              </a:spcBef>
            </a:pPr>
            <a:r>
              <a:rPr lang="en-US" sz="1600" b="1" dirty="0">
                <a:latin typeface="Verdana" pitchFamily="34" charset="0"/>
              </a:rPr>
              <a:t>Decision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28600"/>
            <a:ext cx="8229600" cy="911225"/>
          </a:xfrm>
        </p:spPr>
        <p:txBody>
          <a:bodyPr/>
          <a:lstStyle/>
          <a:p>
            <a:pPr eaLnBrk="1" hangingPunct="1">
              <a:defRPr/>
            </a:pPr>
            <a:r>
              <a:rPr lang="en-US" sz="3600" smtClean="0"/>
              <a:t>Swimlanes</a:t>
            </a:r>
          </a:p>
        </p:txBody>
      </p:sp>
      <p:sp>
        <p:nvSpPr>
          <p:cNvPr id="17411" name="Rectangle 3"/>
          <p:cNvSpPr>
            <a:spLocks noGrp="1" noChangeArrowheads="1"/>
          </p:cNvSpPr>
          <p:nvPr>
            <p:ph type="body" sz="half" idx="1"/>
          </p:nvPr>
        </p:nvSpPr>
        <p:spPr>
          <a:xfrm>
            <a:off x="457200" y="1447800"/>
            <a:ext cx="8458200" cy="1371600"/>
          </a:xfrm>
        </p:spPr>
        <p:txBody>
          <a:bodyPr/>
          <a:lstStyle/>
          <a:p>
            <a:pPr eaLnBrk="1" hangingPunct="1">
              <a:lnSpc>
                <a:spcPct val="120000"/>
              </a:lnSpc>
            </a:pPr>
            <a:r>
              <a:rPr lang="id-ID" sz="2000" i="1" smtClean="0"/>
              <a:t>O</a:t>
            </a:r>
            <a:r>
              <a:rPr lang="en-US" sz="2000" i="1" smtClean="0"/>
              <a:t>bject swimlane </a:t>
            </a:r>
            <a:r>
              <a:rPr lang="en-US" sz="2000" smtClean="0"/>
              <a:t>untuk menggambarkan objek mana yang bertanggung jawab untuk aktivitas tertentu.</a:t>
            </a:r>
          </a:p>
        </p:txBody>
      </p:sp>
      <p:pic>
        <p:nvPicPr>
          <p:cNvPr id="17412" name="Picture 4"/>
          <p:cNvPicPr>
            <a:picLocks noGrp="1" noChangeAspect="1" noChangeArrowheads="1"/>
          </p:cNvPicPr>
          <p:nvPr>
            <p:ph sz="half" idx="2"/>
          </p:nvPr>
        </p:nvPicPr>
        <p:blipFill>
          <a:blip r:embed="rId2"/>
          <a:srcRect/>
          <a:stretch>
            <a:fillRect/>
          </a:stretch>
        </p:blipFill>
        <p:spPr>
          <a:xfrm>
            <a:off x="1447800" y="2514600"/>
            <a:ext cx="6324600" cy="3352800"/>
          </a:xfr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1324</TotalTime>
  <Words>611</Words>
  <Application>Microsoft Office PowerPoint</Application>
  <PresentationFormat>On-screen Show (4:3)</PresentationFormat>
  <Paragraphs>65</Paragraphs>
  <Slides>16</Slides>
  <Notes>1</Notes>
  <HiddenSlides>0</HiddenSlides>
  <MMClips>0</MMClips>
  <ScaleCrop>false</ScaleCrop>
  <HeadingPairs>
    <vt:vector size="8" baseType="variant">
      <vt:variant>
        <vt:lpstr>Fonts Used</vt:lpstr>
      </vt:variant>
      <vt:variant>
        <vt:i4>14</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33" baseType="lpstr">
      <vt:lpstr>MS PGothic</vt:lpstr>
      <vt:lpstr>Arial</vt:lpstr>
      <vt:lpstr>Calibri</vt:lpstr>
      <vt:lpstr>CheapSign</vt:lpstr>
      <vt:lpstr>Impact</vt:lpstr>
      <vt:lpstr>Maiandra GD</vt:lpstr>
      <vt:lpstr>Tahoma</vt:lpstr>
      <vt:lpstr>Times New Roman</vt:lpstr>
      <vt:lpstr>Tw Cen MT</vt:lpstr>
      <vt:lpstr>Tw Cen MT Condensed</vt:lpstr>
      <vt:lpstr>Verdana</vt:lpstr>
      <vt:lpstr>Wingdings</vt:lpstr>
      <vt:lpstr>Wingdings 2</vt:lpstr>
      <vt:lpstr>Wingdings 3</vt:lpstr>
      <vt:lpstr>Integral</vt:lpstr>
      <vt:lpstr>Document</vt:lpstr>
      <vt:lpstr>Visio</vt:lpstr>
      <vt:lpstr>Activity diagram</vt:lpstr>
      <vt:lpstr>ACTIVITY DIAGRAM</vt:lpstr>
      <vt:lpstr>Simbol Activity Diagram</vt:lpstr>
      <vt:lpstr>Activity</vt:lpstr>
      <vt:lpstr>Start State</vt:lpstr>
      <vt:lpstr>End State</vt:lpstr>
      <vt:lpstr>State Transitions</vt:lpstr>
      <vt:lpstr>Decisions</vt:lpstr>
      <vt:lpstr>Swimlanes</vt:lpstr>
      <vt:lpstr> Sinkronisasi</vt:lpstr>
      <vt:lpstr>PowerPoint Presentation</vt:lpstr>
      <vt:lpstr>PowerPoint Presentation</vt:lpstr>
      <vt:lpstr>PowerPoint Presentation</vt:lpstr>
      <vt:lpstr>CONTOH ACTIVITY DIAGRAM</vt:lpstr>
      <vt:lpstr>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 diagram</dc:title>
  <dc:creator>Zheira</dc:creator>
  <cp:lastModifiedBy>Rievs</cp:lastModifiedBy>
  <cp:revision>33</cp:revision>
  <dcterms:created xsi:type="dcterms:W3CDTF">2010-12-05T12:57:57Z</dcterms:created>
  <dcterms:modified xsi:type="dcterms:W3CDTF">2020-02-05T12:58:58Z</dcterms:modified>
</cp:coreProperties>
</file>